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8" r:id="rId2"/>
    <p:sldId id="257" r:id="rId3"/>
    <p:sldId id="293" r:id="rId4"/>
    <p:sldId id="294" r:id="rId5"/>
    <p:sldId id="265" r:id="rId6"/>
    <p:sldId id="295" r:id="rId7"/>
    <p:sldId id="296" r:id="rId8"/>
    <p:sldId id="271" r:id="rId9"/>
    <p:sldId id="272" r:id="rId10"/>
    <p:sldId id="297" r:id="rId11"/>
    <p:sldId id="281" r:id="rId12"/>
    <p:sldId id="282" r:id="rId13"/>
    <p:sldId id="302" r:id="rId14"/>
    <p:sldId id="301" r:id="rId15"/>
    <p:sldId id="303" r:id="rId16"/>
    <p:sldId id="266" r:id="rId17"/>
    <p:sldId id="267" r:id="rId18"/>
    <p:sldId id="288" r:id="rId19"/>
    <p:sldId id="289" r:id="rId2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00"/>
    <p:restoredTop sz="76508"/>
  </p:normalViewPr>
  <p:slideViewPr>
    <p:cSldViewPr snapToGrid="0" snapToObjects="1">
      <p:cViewPr>
        <p:scale>
          <a:sx n="63" d="100"/>
          <a:sy n="63" d="100"/>
        </p:scale>
        <p:origin x="-373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66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Приветственный слайд</a:t>
            </a:r>
            <a:r>
              <a:rPr lang="en-US" dirty="0"/>
              <a:t>.</a:t>
            </a:r>
            <a:br>
              <a:rPr lang="ru-RU" dirty="0"/>
            </a:br>
            <a:r>
              <a:rPr lang="en-US" dirty="0"/>
              <a:t>Random facts </a:t>
            </a:r>
            <a:r>
              <a:rPr lang="ru-RU" dirty="0"/>
              <a:t>для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1.) </a:t>
            </a:r>
            <a:r>
              <a:rPr lang="ru-RU" dirty="0"/>
              <a:t>Для привлечения внимания к слайдом до начала</a:t>
            </a:r>
          </a:p>
          <a:p>
            <a:r>
              <a:rPr lang="ru-RU" dirty="0"/>
              <a:t>2</a:t>
            </a:r>
            <a:r>
              <a:rPr lang="en-US" dirty="0"/>
              <a:t>.)</a:t>
            </a:r>
            <a:r>
              <a:rPr lang="ru-RU" dirty="0"/>
              <a:t> Чтобы я не забыл просмотреть слайды до начала)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Оставить место под </a:t>
            </a:r>
            <a:r>
              <a:rPr lang="en-US" dirty="0"/>
              <a:t>random facts</a:t>
            </a:r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Деятельность </a:t>
            </a:r>
            <a:r>
              <a:rPr lang="en-US" dirty="0" err="1"/>
              <a:t>DSa</a:t>
            </a:r>
            <a:r>
              <a:rPr lang="en-US" dirty="0"/>
              <a:t>,</a:t>
            </a:r>
            <a:r>
              <a:rPr lang="ru-RU" dirty="0"/>
              <a:t> как </a:t>
            </a:r>
            <a:r>
              <a:rPr lang="en-US" dirty="0"/>
              <a:t>“</a:t>
            </a:r>
            <a:r>
              <a:rPr lang="ru-RU" dirty="0"/>
              <a:t>распределение </a:t>
            </a:r>
            <a:r>
              <a:rPr lang="ru-RU" b="0" i="0" dirty="0">
                <a:solidFill>
                  <a:srgbClr val="E8EAED"/>
                </a:solidFill>
                <a:effectLst/>
                <a:latin typeface="Google Sans"/>
              </a:rPr>
              <a:t>Дирихле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”.</a:t>
            </a:r>
            <a:endParaRPr dirty="0"/>
          </a:p>
        </p:txBody>
      </p:sp>
      <p:sp>
        <p:nvSpPr>
          <p:cNvPr id="374" name="Google Shape;37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Рассказать про </a:t>
            </a:r>
            <a:r>
              <a:rPr lang="en-US" dirty="0"/>
              <a:t>“</a:t>
            </a:r>
            <a:r>
              <a:rPr lang="ru-RU" dirty="0"/>
              <a:t>сорта</a:t>
            </a:r>
            <a:r>
              <a:rPr lang="en-US" dirty="0"/>
              <a:t>”</a:t>
            </a:r>
            <a:r>
              <a:rPr lang="ru-RU" dirty="0"/>
              <a:t> </a:t>
            </a:r>
            <a:r>
              <a:rPr lang="ru-RU" dirty="0" err="1"/>
              <a:t>Датасаентистов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13" name="Google Shape;41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Возвращаемся к пирамиде потребностей</a:t>
            </a:r>
            <a:r>
              <a:rPr lang="en-US" dirty="0"/>
              <a:t>.</a:t>
            </a:r>
            <a:r>
              <a:rPr lang="ru-RU" dirty="0"/>
              <a:t> Сегодня поговорим про нижние 2 уровня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Сделать побольше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ru-RU" dirty="0" err="1"/>
              <a:t>биг</a:t>
            </a:r>
            <a:r>
              <a:rPr lang="ru-RU" dirty="0"/>
              <a:t> дата</a:t>
            </a:r>
            <a:r>
              <a:rPr lang="en-US" dirty="0"/>
              <a:t>. </a:t>
            </a:r>
            <a:r>
              <a:rPr lang="ru-RU" dirty="0"/>
              <a:t>Это не только сами данные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13" name="Google Shape;41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7640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Порассуждать про источники данных</a:t>
            </a:r>
            <a:r>
              <a:rPr lang="en-US" dirty="0"/>
              <a:t>,</a:t>
            </a:r>
            <a:r>
              <a:rPr lang="ru-RU" dirty="0"/>
              <a:t> какие они есть</a:t>
            </a:r>
            <a:r>
              <a:rPr lang="en-US" dirty="0"/>
              <a:t>.</a:t>
            </a:r>
            <a:r>
              <a:rPr lang="ru-RU" dirty="0"/>
              <a:t> Вспомнить про </a:t>
            </a:r>
            <a:r>
              <a:rPr lang="en-US" dirty="0"/>
              <a:t>IoT,</a:t>
            </a:r>
            <a:r>
              <a:rPr lang="ru-RU" dirty="0"/>
              <a:t> интернет</a:t>
            </a:r>
            <a:r>
              <a:rPr lang="en-US" dirty="0"/>
              <a:t>,</a:t>
            </a:r>
            <a:r>
              <a:rPr lang="ru-RU" dirty="0"/>
              <a:t> транзакции</a:t>
            </a:r>
            <a:r>
              <a:rPr lang="en-US" dirty="0"/>
              <a:t>. </a:t>
            </a:r>
            <a:r>
              <a:rPr lang="ru-RU" dirty="0"/>
              <a:t>Данных все больше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426" name="Google Shape;42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43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Принцип 5</a:t>
            </a:r>
            <a:r>
              <a:rPr lang="en-US" dirty="0"/>
              <a:t>V</a:t>
            </a:r>
            <a:r>
              <a:rPr lang="ru-RU" dirty="0"/>
              <a:t> коротенько</a:t>
            </a:r>
            <a:endParaRPr dirty="0"/>
          </a:p>
        </p:txBody>
      </p:sp>
      <p:sp>
        <p:nvSpPr>
          <p:cNvPr id="426" name="Google Shape;42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813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Бывают табличные данные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с </a:t>
            </a:r>
            <a:r>
              <a:rPr lang="ru-RU" dirty="0" err="1"/>
              <a:t>аудиотрией</a:t>
            </a:r>
            <a:r>
              <a:rPr lang="ru-RU" dirty="0"/>
              <a:t> поговорить про примеры с другими данными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9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8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Рассказать про задачу кредитного скоринга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Рассказать про задачу оттока</a:t>
            </a:r>
            <a:endParaRPr lang="en-US" dirty="0"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Рассказать про задачу рекомендации музыки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Рассказать про </a:t>
            </a:r>
            <a:r>
              <a:rPr lang="en-US" dirty="0"/>
              <a:t>Data Driven </a:t>
            </a:r>
            <a:r>
              <a:rPr lang="ru-RU" dirty="0"/>
              <a:t>подход и пирамиду потребностей</a:t>
            </a:r>
            <a:r>
              <a:rPr lang="en-US" dirty="0"/>
              <a:t> DD.</a:t>
            </a:r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Общее определение</a:t>
            </a:r>
            <a:r>
              <a:rPr lang="en-US" dirty="0"/>
              <a:t>.</a:t>
            </a:r>
            <a:r>
              <a:rPr lang="ru-RU" dirty="0"/>
              <a:t> Оказывается много кто под это подходит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36" name="Google Shape;23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Дсы</a:t>
            </a:r>
            <a:r>
              <a:rPr lang="ru-RU" dirty="0"/>
              <a:t> делают </a:t>
            </a:r>
            <a:r>
              <a:rPr lang="ru-RU" dirty="0" err="1"/>
              <a:t>вжух</a:t>
            </a:r>
            <a:r>
              <a:rPr lang="ru-RU" dirty="0"/>
              <a:t> и бабки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tabLst/>
              <a:defRPr/>
            </a:pPr>
            <a:r>
              <a:rPr lang="ru-RU" dirty="0"/>
              <a:t>Рассказать про задачи в общих чертах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tabLst/>
              <a:defRPr/>
            </a:pPr>
            <a:r>
              <a:rPr lang="ru-RU" dirty="0"/>
              <a:t>Рассказать про задачи в общих чертах</a:t>
            </a:r>
            <a:r>
              <a:rPr lang="en-US" dirty="0"/>
              <a:t>. </a:t>
            </a:r>
            <a:r>
              <a:rPr lang="ru-RU" dirty="0"/>
              <a:t>Продолжение</a:t>
            </a:r>
            <a:endParaRPr lang="en-US" dirty="0"/>
          </a:p>
        </p:txBody>
      </p:sp>
      <p:sp>
        <p:nvSpPr>
          <p:cNvPr id="310" name="Google Shape;31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50831-2D06-8047-B831-E3B505A22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42C204-ED91-344A-A1CC-FCAC47BEA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0EAB84-6984-C548-9EBF-9C5639CD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2C01A-CA11-6C42-9170-F4BD09D6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60CE0D-3003-2348-A3EE-BC8A9691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ru-RU" smtClean="0"/>
              <a:pPr algn="r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0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C50CEB-140B-F547-98C2-C98EC78C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1B3925-F023-CA49-8BEE-34C69FB3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1FACAA-A6BD-FF48-8961-71A1F683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ru-RU" smtClean="0"/>
              <a:pPr algn="r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43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23400" y="890051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85800" lvl="0" indent="-514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1371600" lvl="1" indent="-476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2057400" lvl="2" indent="-476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743200" lvl="3" indent="-476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429000" lvl="4" indent="-476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4114800" lvl="5" indent="-476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800600" lvl="6" indent="-476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5486400" lvl="7" indent="-476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6172200" lvl="8" indent="-476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6944917" y="9326435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71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1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8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97.png"/><Relationship Id="rId18" Type="http://schemas.openxmlformats.org/officeDocument/2006/relationships/image" Target="../media/image102.svg"/><Relationship Id="rId3" Type="http://schemas.openxmlformats.org/officeDocument/2006/relationships/image" Target="../media/image1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0.svg"/><Relationship Id="rId20" Type="http://schemas.openxmlformats.org/officeDocument/2006/relationships/image" Target="../media/image10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24" Type="http://schemas.openxmlformats.org/officeDocument/2006/relationships/image" Target="../media/image108.sv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svg"/><Relationship Id="rId19" Type="http://schemas.openxmlformats.org/officeDocument/2006/relationships/image" Target="../media/image103.png"/><Relationship Id="rId4" Type="http://schemas.openxmlformats.org/officeDocument/2006/relationships/image" Target="../media/image2.png"/><Relationship Id="rId9" Type="http://schemas.openxmlformats.org/officeDocument/2006/relationships/image" Target="../media/image93.png"/><Relationship Id="rId14" Type="http://schemas.openxmlformats.org/officeDocument/2006/relationships/image" Target="../media/image98.svg"/><Relationship Id="rId22" Type="http://schemas.openxmlformats.org/officeDocument/2006/relationships/image" Target="../media/image10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png"/><Relationship Id="rId18" Type="http://schemas.openxmlformats.org/officeDocument/2006/relationships/image" Target="../media/image127.svg"/><Relationship Id="rId26" Type="http://schemas.openxmlformats.org/officeDocument/2006/relationships/image" Target="../media/image135.svg"/><Relationship Id="rId39" Type="http://schemas.openxmlformats.org/officeDocument/2006/relationships/image" Target="../media/image148.png"/><Relationship Id="rId21" Type="http://schemas.openxmlformats.org/officeDocument/2006/relationships/image" Target="../media/image130.png"/><Relationship Id="rId34" Type="http://schemas.openxmlformats.org/officeDocument/2006/relationships/image" Target="../media/image143.svg"/><Relationship Id="rId42" Type="http://schemas.openxmlformats.org/officeDocument/2006/relationships/image" Target="../media/image151.svg"/><Relationship Id="rId47" Type="http://schemas.openxmlformats.org/officeDocument/2006/relationships/image" Target="../media/image156.png"/><Relationship Id="rId50" Type="http://schemas.openxmlformats.org/officeDocument/2006/relationships/image" Target="../media/image159.svg"/><Relationship Id="rId55" Type="http://schemas.openxmlformats.org/officeDocument/2006/relationships/image" Target="../media/image164.jpe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5.svg"/><Relationship Id="rId29" Type="http://schemas.openxmlformats.org/officeDocument/2006/relationships/image" Target="../media/image138.png"/><Relationship Id="rId11" Type="http://schemas.openxmlformats.org/officeDocument/2006/relationships/image" Target="../media/image120.png"/><Relationship Id="rId24" Type="http://schemas.openxmlformats.org/officeDocument/2006/relationships/image" Target="../media/image133.svg"/><Relationship Id="rId32" Type="http://schemas.openxmlformats.org/officeDocument/2006/relationships/image" Target="../media/image141.svg"/><Relationship Id="rId37" Type="http://schemas.openxmlformats.org/officeDocument/2006/relationships/image" Target="../media/image146.png"/><Relationship Id="rId40" Type="http://schemas.openxmlformats.org/officeDocument/2006/relationships/image" Target="../media/image149.svg"/><Relationship Id="rId45" Type="http://schemas.openxmlformats.org/officeDocument/2006/relationships/image" Target="../media/image154.png"/><Relationship Id="rId53" Type="http://schemas.openxmlformats.org/officeDocument/2006/relationships/image" Target="../media/image162.png"/><Relationship Id="rId5" Type="http://schemas.openxmlformats.org/officeDocument/2006/relationships/image" Target="../media/image114.png"/><Relationship Id="rId10" Type="http://schemas.openxmlformats.org/officeDocument/2006/relationships/image" Target="../media/image119.svg"/><Relationship Id="rId19" Type="http://schemas.openxmlformats.org/officeDocument/2006/relationships/image" Target="../media/image128.png"/><Relationship Id="rId31" Type="http://schemas.openxmlformats.org/officeDocument/2006/relationships/image" Target="../media/image140.png"/><Relationship Id="rId44" Type="http://schemas.openxmlformats.org/officeDocument/2006/relationships/image" Target="../media/image153.svg"/><Relationship Id="rId52" Type="http://schemas.openxmlformats.org/officeDocument/2006/relationships/image" Target="../media/image161.svg"/><Relationship Id="rId4" Type="http://schemas.openxmlformats.org/officeDocument/2006/relationships/image" Target="../media/image2.png"/><Relationship Id="rId9" Type="http://schemas.openxmlformats.org/officeDocument/2006/relationships/image" Target="../media/image118.png"/><Relationship Id="rId14" Type="http://schemas.openxmlformats.org/officeDocument/2006/relationships/image" Target="../media/image123.svg"/><Relationship Id="rId22" Type="http://schemas.openxmlformats.org/officeDocument/2006/relationships/image" Target="../media/image131.svg"/><Relationship Id="rId27" Type="http://schemas.openxmlformats.org/officeDocument/2006/relationships/image" Target="../media/image136.png"/><Relationship Id="rId30" Type="http://schemas.openxmlformats.org/officeDocument/2006/relationships/image" Target="../media/image139.svg"/><Relationship Id="rId35" Type="http://schemas.openxmlformats.org/officeDocument/2006/relationships/image" Target="../media/image144.png"/><Relationship Id="rId43" Type="http://schemas.openxmlformats.org/officeDocument/2006/relationships/image" Target="../media/image152.png"/><Relationship Id="rId48" Type="http://schemas.openxmlformats.org/officeDocument/2006/relationships/image" Target="../media/image157.svg"/><Relationship Id="rId8" Type="http://schemas.openxmlformats.org/officeDocument/2006/relationships/image" Target="../media/image117.svg"/><Relationship Id="rId51" Type="http://schemas.openxmlformats.org/officeDocument/2006/relationships/image" Target="../media/image160.png"/><Relationship Id="rId3" Type="http://schemas.openxmlformats.org/officeDocument/2006/relationships/image" Target="../media/image1.png"/><Relationship Id="rId12" Type="http://schemas.openxmlformats.org/officeDocument/2006/relationships/image" Target="../media/image121.sv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33" Type="http://schemas.openxmlformats.org/officeDocument/2006/relationships/image" Target="../media/image142.png"/><Relationship Id="rId38" Type="http://schemas.openxmlformats.org/officeDocument/2006/relationships/image" Target="../media/image147.svg"/><Relationship Id="rId46" Type="http://schemas.openxmlformats.org/officeDocument/2006/relationships/image" Target="../media/image155.svg"/><Relationship Id="rId20" Type="http://schemas.openxmlformats.org/officeDocument/2006/relationships/image" Target="../media/image129.svg"/><Relationship Id="rId41" Type="http://schemas.openxmlformats.org/officeDocument/2006/relationships/image" Target="../media/image150.png"/><Relationship Id="rId54" Type="http://schemas.openxmlformats.org/officeDocument/2006/relationships/image" Target="../media/image16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sv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svg"/><Relationship Id="rId36" Type="http://schemas.openxmlformats.org/officeDocument/2006/relationships/image" Target="../media/image145.svg"/><Relationship Id="rId4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sv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sv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svg"/><Relationship Id="rId4" Type="http://schemas.openxmlformats.org/officeDocument/2006/relationships/image" Target="../media/image166.svg"/><Relationship Id="rId9" Type="http://schemas.openxmlformats.org/officeDocument/2006/relationships/image" Target="../media/image1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68.sv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7.svg"/><Relationship Id="rId5" Type="http://schemas.openxmlformats.org/officeDocument/2006/relationships/image" Target="../media/image175.sv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65.png"/><Relationship Id="rId9" Type="http://schemas.openxmlformats.org/officeDocument/2006/relationships/image" Target="../media/image170.svg"/><Relationship Id="rId1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84.svg"/><Relationship Id="rId9" Type="http://schemas.openxmlformats.org/officeDocument/2006/relationships/image" Target="../media/image18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84.svg"/><Relationship Id="rId9" Type="http://schemas.openxmlformats.org/officeDocument/2006/relationships/image" Target="../media/image1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svg"/><Relationship Id="rId21" Type="http://schemas.openxmlformats.org/officeDocument/2006/relationships/image" Target="../media/image36.sv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svg"/><Relationship Id="rId50" Type="http://schemas.openxmlformats.org/officeDocument/2006/relationships/image" Target="../media/image65.png"/><Relationship Id="rId55" Type="http://schemas.openxmlformats.org/officeDocument/2006/relationships/image" Target="../media/image70.svg"/><Relationship Id="rId63" Type="http://schemas.openxmlformats.org/officeDocument/2006/relationships/image" Target="../media/image78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9" Type="http://schemas.openxmlformats.org/officeDocument/2006/relationships/image" Target="../media/image44.sv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svg"/><Relationship Id="rId40" Type="http://schemas.openxmlformats.org/officeDocument/2006/relationships/image" Target="../media/image55.png"/><Relationship Id="rId45" Type="http://schemas.openxmlformats.org/officeDocument/2006/relationships/image" Target="../media/image60.svg"/><Relationship Id="rId53" Type="http://schemas.openxmlformats.org/officeDocument/2006/relationships/image" Target="../media/image68.svg"/><Relationship Id="rId58" Type="http://schemas.openxmlformats.org/officeDocument/2006/relationships/image" Target="../media/image73.png"/><Relationship Id="rId5" Type="http://schemas.openxmlformats.org/officeDocument/2006/relationships/image" Target="../media/image20.png"/><Relationship Id="rId61" Type="http://schemas.openxmlformats.org/officeDocument/2006/relationships/image" Target="../media/image76.svg"/><Relationship Id="rId19" Type="http://schemas.openxmlformats.org/officeDocument/2006/relationships/image" Target="../media/image3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35" Type="http://schemas.openxmlformats.org/officeDocument/2006/relationships/image" Target="../media/image50.svg"/><Relationship Id="rId43" Type="http://schemas.openxmlformats.org/officeDocument/2006/relationships/image" Target="../media/image58.sv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8" Type="http://schemas.openxmlformats.org/officeDocument/2006/relationships/image" Target="../media/image23.png"/><Relationship Id="rId51" Type="http://schemas.openxmlformats.org/officeDocument/2006/relationships/image" Target="../media/image66.svg"/><Relationship Id="rId3" Type="http://schemas.openxmlformats.org/officeDocument/2006/relationships/image" Target="../media/image3.pn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svg"/><Relationship Id="rId20" Type="http://schemas.openxmlformats.org/officeDocument/2006/relationships/image" Target="../media/image35.png"/><Relationship Id="rId41" Type="http://schemas.openxmlformats.org/officeDocument/2006/relationships/image" Target="../media/image56.sv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svg"/><Relationship Id="rId57" Type="http://schemas.openxmlformats.org/officeDocument/2006/relationships/image" Target="../media/image72.svg"/><Relationship Id="rId10" Type="http://schemas.openxmlformats.org/officeDocument/2006/relationships/image" Target="../media/image25.png"/><Relationship Id="rId31" Type="http://schemas.openxmlformats.org/officeDocument/2006/relationships/image" Target="../media/image46.sv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2.png"/><Relationship Id="rId10" Type="http://schemas.openxmlformats.org/officeDocument/2006/relationships/image" Target="../media/image83.png"/><Relationship Id="rId4" Type="http://schemas.openxmlformats.org/officeDocument/2006/relationships/image" Target="../media/image1.png"/><Relationship Id="rId9" Type="http://schemas.openxmlformats.org/officeDocument/2006/relationships/image" Target="../media/image8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18" Type="http://schemas.openxmlformats.org/officeDocument/2006/relationships/image" Target="../media/image98.svg"/><Relationship Id="rId26" Type="http://schemas.openxmlformats.org/officeDocument/2006/relationships/image" Target="../media/image106.svg"/><Relationship Id="rId3" Type="http://schemas.openxmlformats.org/officeDocument/2006/relationships/image" Target="../media/image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6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svg"/><Relationship Id="rId5" Type="http://schemas.openxmlformats.org/officeDocument/2006/relationships/image" Target="../media/image2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svg"/><Relationship Id="rId10" Type="http://schemas.openxmlformats.org/officeDocument/2006/relationships/image" Target="../media/image90.svg"/><Relationship Id="rId19" Type="http://schemas.openxmlformats.org/officeDocument/2006/relationships/image" Target="../media/image99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svg"/><Relationship Id="rId22" Type="http://schemas.openxmlformats.org/officeDocument/2006/relationships/image" Target="../media/image102.svg"/><Relationship Id="rId27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618" y="239282"/>
            <a:ext cx="4358357" cy="43583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15427AD-56EE-AD97-C967-DF0E9E384BB2}"/>
              </a:ext>
            </a:extLst>
          </p:cNvPr>
          <p:cNvSpPr/>
          <p:nvPr/>
        </p:nvSpPr>
        <p:spPr>
          <a:xfrm>
            <a:off x="11384433" y="1099734"/>
            <a:ext cx="5269423" cy="2557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0"/>
              </a:lnSpc>
            </a:pPr>
            <a:r>
              <a:rPr lang="ru-RU" sz="6000" b="1" dirty="0">
                <a:solidFill>
                  <a:srgbClr val="FFFFFF"/>
                </a:solidFill>
                <a:latin typeface="+mj-lt"/>
                <a:ea typeface="SB Sans Display Bold" pitchFamily="34" charset="-122"/>
                <a:cs typeface="SB Sans Display Bold" pitchFamily="34" charset="-120"/>
              </a:rPr>
              <a:t>Введение в анализ данных</a:t>
            </a:r>
          </a:p>
          <a:p>
            <a:pPr algn="ctr">
              <a:lnSpc>
                <a:spcPts val="9000"/>
              </a:lnSpc>
            </a:pPr>
            <a:endParaRPr lang="en-US" sz="6000" dirty="0">
              <a:latin typeface="+mj-lt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766FF7D-575A-F52D-C6C4-1FB8EF398223}"/>
              </a:ext>
            </a:extLst>
          </p:cNvPr>
          <p:cNvSpPr/>
          <p:nvPr/>
        </p:nvSpPr>
        <p:spPr>
          <a:xfrm>
            <a:off x="1274695" y="4464843"/>
            <a:ext cx="376428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chemeClr val="bg1"/>
                </a:solidFill>
                <a:latin typeface="+mj-lt"/>
                <a:ea typeface="Inter Extra Bold" pitchFamily="34" charset="-122"/>
                <a:cs typeface="Inter Extra Bold" pitchFamily="34" charset="-120"/>
              </a:rPr>
              <a:t>RANDOM FACTS:</a:t>
            </a:r>
            <a:endParaRPr lang="en-US" sz="2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160B5E4-1211-2240-CE63-09E5D02271BE}"/>
              </a:ext>
            </a:extLst>
          </p:cNvPr>
          <p:cNvSpPr/>
          <p:nvPr/>
        </p:nvSpPr>
        <p:spPr>
          <a:xfrm>
            <a:off x="1274695" y="5169036"/>
            <a:ext cx="9029032" cy="487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33873" y="1976983"/>
            <a:ext cx="6544916" cy="654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5E02B5F-439D-AED0-E5CE-D773D4F7B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98F72A35-B7DB-054B-C89A-10FB88D13A13}"/>
              </a:ext>
            </a:extLst>
          </p:cNvPr>
          <p:cNvSpPr/>
          <p:nvPr/>
        </p:nvSpPr>
        <p:spPr>
          <a:xfrm>
            <a:off x="1524000" y="1000125"/>
            <a:ext cx="90525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РАСПРЕДЕЛЕНИЕ ДЕЯТЕЛЬНОСТИ</a:t>
            </a:r>
            <a:endParaRPr lang="ru-RU" sz="4200" dirty="0">
              <a:latin typeface="+mj-lt"/>
            </a:endParaRPr>
          </a:p>
        </p:txBody>
      </p:sp>
      <p:pic>
        <p:nvPicPr>
          <p:cNvPr id="6" name="Google Shape;160;p9">
            <a:extLst>
              <a:ext uri="{FF2B5EF4-FFF2-40B4-BE49-F238E27FC236}">
                <a16:creationId xmlns:a16="http://schemas.microsoft.com/office/drawing/2014/main" id="{47D23589-7133-4DFD-FC9E-97A172C19B5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20038" y="2017101"/>
            <a:ext cx="9647923" cy="74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1109D0F-1440-BCC6-8E2C-81149E26E5DC}"/>
              </a:ext>
            </a:extLst>
          </p:cNvPr>
          <p:cNvSpPr/>
          <p:nvPr/>
        </p:nvSpPr>
        <p:spPr>
          <a:xfrm>
            <a:off x="1524000" y="1000125"/>
            <a:ext cx="763524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FFFFFF"/>
                </a:solidFill>
                <a:ea typeface="Inter Black" pitchFamily="34" charset="-122"/>
              </a:rPr>
              <a:t>ДОСПЕЦИАЛИЗАЦИИ</a:t>
            </a:r>
            <a:endParaRPr lang="en-US" sz="4200" dirty="0"/>
          </a:p>
        </p:txBody>
      </p:sp>
      <p:pic>
        <p:nvPicPr>
          <p:cNvPr id="3" name="Google Shape;166;p10">
            <a:extLst>
              <a:ext uri="{FF2B5EF4-FFF2-40B4-BE49-F238E27FC236}">
                <a16:creationId xmlns:a16="http://schemas.microsoft.com/office/drawing/2014/main" id="{E55422C5-C53E-3547-D50F-1142015CDE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9055" y="1976942"/>
            <a:ext cx="12400369" cy="746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6358E13-D2EC-9A42-7596-E859973EDF3C}"/>
              </a:ext>
            </a:extLst>
          </p:cNvPr>
          <p:cNvSpPr/>
          <p:nvPr/>
        </p:nvSpPr>
        <p:spPr>
          <a:xfrm>
            <a:off x="1524000" y="1000125"/>
            <a:ext cx="90525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kern="0" spc="150" dirty="0">
                <a:solidFill>
                  <a:schemeClr val="bg1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ПИРАМИДА ПОТРЕБНОСТЕЙ</a:t>
            </a:r>
            <a:endParaRPr lang="ru-RU" sz="4200" dirty="0">
              <a:solidFill>
                <a:schemeClr val="bg1"/>
              </a:solidFill>
            </a:endParaRPr>
          </a:p>
        </p:txBody>
      </p:sp>
      <p:pic>
        <p:nvPicPr>
          <p:cNvPr id="3" name="Image 5" descr="preencoded.png">
            <a:extLst>
              <a:ext uri="{FF2B5EF4-FFF2-40B4-BE49-F238E27FC236}">
                <a16:creationId xmlns:a16="http://schemas.microsoft.com/office/drawing/2014/main" id="{8B18CBFD-1737-744F-33BA-06C35B783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64767" y="2657475"/>
            <a:ext cx="5743575" cy="4972050"/>
          </a:xfrm>
          <a:prstGeom prst="rect">
            <a:avLst/>
          </a:prstGeom>
        </p:spPr>
      </p:pic>
      <p:pic>
        <p:nvPicPr>
          <p:cNvPr id="4" name="Image 6" descr="preencoded.png">
            <a:extLst>
              <a:ext uri="{FF2B5EF4-FFF2-40B4-BE49-F238E27FC236}">
                <a16:creationId xmlns:a16="http://schemas.microsoft.com/office/drawing/2014/main" id="{54C251C8-BACF-3DAA-39D7-F91569150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83817" y="7000875"/>
            <a:ext cx="5695950" cy="619125"/>
          </a:xfrm>
          <a:prstGeom prst="rect">
            <a:avLst/>
          </a:prstGeom>
        </p:spPr>
      </p:pic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8EF802B1-E5A0-907C-7FF8-DF0CD9BB75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336242" y="6134100"/>
            <a:ext cx="4991100" cy="866775"/>
          </a:xfrm>
          <a:prstGeom prst="rect">
            <a:avLst/>
          </a:prstGeom>
        </p:spPr>
      </p:pic>
      <p:pic>
        <p:nvPicPr>
          <p:cNvPr id="6" name="Image 8" descr="preencoded.png">
            <a:extLst>
              <a:ext uri="{FF2B5EF4-FFF2-40B4-BE49-F238E27FC236}">
                <a16:creationId xmlns:a16="http://schemas.microsoft.com/office/drawing/2014/main" id="{EAA819DA-91F9-71B3-E97E-CE0C991E3B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841067" y="5734050"/>
            <a:ext cx="4000500" cy="400050"/>
          </a:xfrm>
          <a:prstGeom prst="rect">
            <a:avLst/>
          </a:prstGeom>
        </p:spPr>
      </p:pic>
      <p:pic>
        <p:nvPicPr>
          <p:cNvPr id="7" name="Image 9" descr="preencoded.png">
            <a:extLst>
              <a:ext uri="{FF2B5EF4-FFF2-40B4-BE49-F238E27FC236}">
                <a16:creationId xmlns:a16="http://schemas.microsoft.com/office/drawing/2014/main" id="{7FD1EACC-0E15-2B44-0E45-4D1D860B45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083955" y="4876800"/>
            <a:ext cx="3500438" cy="857250"/>
          </a:xfrm>
          <a:prstGeom prst="rect">
            <a:avLst/>
          </a:prstGeom>
        </p:spPr>
      </p:pic>
      <p:pic>
        <p:nvPicPr>
          <p:cNvPr id="8" name="Image 10" descr="preencoded.png">
            <a:extLst>
              <a:ext uri="{FF2B5EF4-FFF2-40B4-BE49-F238E27FC236}">
                <a16:creationId xmlns:a16="http://schemas.microsoft.com/office/drawing/2014/main" id="{261416A8-55CA-617D-30FE-76CB10F3E6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574492" y="4019550"/>
            <a:ext cx="2519363" cy="857250"/>
          </a:xfrm>
          <a:prstGeom prst="rect">
            <a:avLst/>
          </a:prstGeom>
        </p:spPr>
      </p:pic>
      <p:pic>
        <p:nvPicPr>
          <p:cNvPr id="9" name="Image 11" descr="preencoded.png">
            <a:extLst>
              <a:ext uri="{FF2B5EF4-FFF2-40B4-BE49-F238E27FC236}">
                <a16:creationId xmlns:a16="http://schemas.microsoft.com/office/drawing/2014/main" id="{73D9C498-1E3E-3A83-5B12-7E0DA9588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2897717" y="4857750"/>
            <a:ext cx="4486275" cy="38100"/>
          </a:xfrm>
          <a:prstGeom prst="rect">
            <a:avLst/>
          </a:prstGeom>
        </p:spPr>
      </p:pic>
      <p:pic>
        <p:nvPicPr>
          <p:cNvPr id="10" name="Image 12" descr="preencoded.png">
            <a:extLst>
              <a:ext uri="{FF2B5EF4-FFF2-40B4-BE49-F238E27FC236}">
                <a16:creationId xmlns:a16="http://schemas.microsoft.com/office/drawing/2014/main" id="{7A1DC832-4B50-9254-576C-08AA2C70A2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2897717" y="5715000"/>
            <a:ext cx="3990975" cy="38100"/>
          </a:xfrm>
          <a:prstGeom prst="rect">
            <a:avLst/>
          </a:prstGeom>
        </p:spPr>
      </p:pic>
      <p:pic>
        <p:nvPicPr>
          <p:cNvPr id="11" name="Image 13" descr="preencoded.png">
            <a:extLst>
              <a:ext uri="{FF2B5EF4-FFF2-40B4-BE49-F238E27FC236}">
                <a16:creationId xmlns:a16="http://schemas.microsoft.com/office/drawing/2014/main" id="{2362E8ED-63D9-C0F1-DF33-509A349950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897717" y="6115050"/>
            <a:ext cx="3771900" cy="38100"/>
          </a:xfrm>
          <a:prstGeom prst="rect">
            <a:avLst/>
          </a:prstGeom>
        </p:spPr>
      </p:pic>
      <p:pic>
        <p:nvPicPr>
          <p:cNvPr id="12" name="Image 14" descr="preencoded.png">
            <a:extLst>
              <a:ext uri="{FF2B5EF4-FFF2-40B4-BE49-F238E27FC236}">
                <a16:creationId xmlns:a16="http://schemas.microsoft.com/office/drawing/2014/main" id="{505F3F81-4109-D9A7-20F5-8D938CD770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2897717" y="6981825"/>
            <a:ext cx="3305175" cy="3810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AF2E7AF0-A4A2-C851-2D11-301E9858CA3F}"/>
              </a:ext>
            </a:extLst>
          </p:cNvPr>
          <p:cNvSpPr/>
          <p:nvPr/>
        </p:nvSpPr>
        <p:spPr>
          <a:xfrm>
            <a:off x="2878667" y="2743200"/>
            <a:ext cx="41719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THE DATA-DRIVEN
HIERARCHY OF NEEDS</a:t>
            </a:r>
            <a:endParaRPr lang="en-US" sz="27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C2CEB1E4-FD67-B170-2DFE-EB682958C48F}"/>
              </a:ext>
            </a:extLst>
          </p:cNvPr>
          <p:cNvSpPr/>
          <p:nvPr/>
        </p:nvSpPr>
        <p:spPr>
          <a:xfrm>
            <a:off x="6079067" y="7058025"/>
            <a:ext cx="55149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INSTRUMENTATION, LOGGING, SENSORS,
EXTERNAL DATA, USER GENERATED CONTENT</a:t>
            </a:r>
            <a:endParaRPr lang="en-US" sz="135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AF7DE10B-6709-F626-DED8-A58750936BB3}"/>
              </a:ext>
            </a:extLst>
          </p:cNvPr>
          <p:cNvSpPr/>
          <p:nvPr/>
        </p:nvSpPr>
        <p:spPr>
          <a:xfrm>
            <a:off x="6469592" y="6200775"/>
            <a:ext cx="4743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RELIABLE DATA FLOW, INFRASTRUCTURE, 
PIPELINES, ETL, STRUCTURED AND 
UNSTRUCTURED DATA STORAGE</a:t>
            </a:r>
            <a:endParaRPr lang="en-US" sz="135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A35149E-2214-F42A-35E4-CA18B63800B9}"/>
              </a:ext>
            </a:extLst>
          </p:cNvPr>
          <p:cNvSpPr/>
          <p:nvPr/>
        </p:nvSpPr>
        <p:spPr>
          <a:xfrm>
            <a:off x="7126817" y="5819775"/>
            <a:ext cx="3448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CLEANING, ANOMALY DETECTION, PREP</a:t>
            </a:r>
            <a:endParaRPr lang="en-US" sz="1350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D4990931-DC58-E993-AA81-99A0160C4EA7}"/>
              </a:ext>
            </a:extLst>
          </p:cNvPr>
          <p:cNvSpPr/>
          <p:nvPr/>
        </p:nvSpPr>
        <p:spPr>
          <a:xfrm>
            <a:off x="7393517" y="4933950"/>
            <a:ext cx="2895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ANALYTICS, METRICS, SEGMENTS, AGGREGATES, FEATURES, TRAINING DATA</a:t>
            </a:r>
            <a:endParaRPr lang="en-US" sz="1350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22E26509-FDB9-5EF8-C712-BB07E8980D73}"/>
              </a:ext>
            </a:extLst>
          </p:cNvPr>
          <p:cNvSpPr/>
          <p:nvPr/>
        </p:nvSpPr>
        <p:spPr>
          <a:xfrm>
            <a:off x="8412692" y="3124200"/>
            <a:ext cx="8953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AI, 
DEEP
LEARNING</a:t>
            </a:r>
            <a:endParaRPr lang="en-US" sz="1350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7F56B785-B40A-47EE-A658-D74AFFBFB550}"/>
              </a:ext>
            </a:extLst>
          </p:cNvPr>
          <p:cNvSpPr/>
          <p:nvPr/>
        </p:nvSpPr>
        <p:spPr>
          <a:xfrm>
            <a:off x="7707842" y="4076700"/>
            <a:ext cx="2305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A/B TESTING, EXPERIMENTATION, SIMPLE ML ALGORITHMS</a:t>
            </a:r>
            <a:endParaRPr lang="en-US" sz="135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5BB366E9-6BAC-F8BC-4179-07FA252D2CBB}"/>
              </a:ext>
            </a:extLst>
          </p:cNvPr>
          <p:cNvSpPr/>
          <p:nvPr/>
        </p:nvSpPr>
        <p:spPr>
          <a:xfrm>
            <a:off x="2878667" y="5095875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Aggregate / Label</a:t>
            </a:r>
            <a:endParaRPr lang="en-US" sz="195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ACFD07A3-9EB3-6BA6-E9D1-13A546155269}"/>
              </a:ext>
            </a:extLst>
          </p:cNvPr>
          <p:cNvSpPr/>
          <p:nvPr/>
        </p:nvSpPr>
        <p:spPr>
          <a:xfrm>
            <a:off x="2878667" y="4267200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Learn / Optimize</a:t>
            </a:r>
            <a:endParaRPr lang="en-US" sz="195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AC2B5700-0312-C308-A342-C96D6BB4C84A}"/>
              </a:ext>
            </a:extLst>
          </p:cNvPr>
          <p:cNvSpPr/>
          <p:nvPr/>
        </p:nvSpPr>
        <p:spPr>
          <a:xfrm>
            <a:off x="2878667" y="5724525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Explore / Transform</a:t>
            </a:r>
            <a:endParaRPr lang="en-US" sz="195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9C998766-122C-E13D-3311-A34DF2963572}"/>
              </a:ext>
            </a:extLst>
          </p:cNvPr>
          <p:cNvSpPr/>
          <p:nvPr/>
        </p:nvSpPr>
        <p:spPr>
          <a:xfrm>
            <a:off x="2878667" y="6362700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Move / Store</a:t>
            </a:r>
            <a:endParaRPr lang="en-US" sz="1950" dirty="0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1E4CD7FB-7FC4-F528-D835-791C891D7279}"/>
              </a:ext>
            </a:extLst>
          </p:cNvPr>
          <p:cNvSpPr/>
          <p:nvPr/>
        </p:nvSpPr>
        <p:spPr>
          <a:xfrm>
            <a:off x="2878667" y="7038975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Collect</a:t>
            </a:r>
            <a:endParaRPr lang="en-US" sz="19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1109D0F-1440-BCC6-8E2C-81149E26E5DC}"/>
              </a:ext>
            </a:extLst>
          </p:cNvPr>
          <p:cNvSpPr/>
          <p:nvPr/>
        </p:nvSpPr>
        <p:spPr>
          <a:xfrm>
            <a:off x="1524000" y="1000125"/>
            <a:ext cx="763524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FFFFFF"/>
                </a:solidFill>
                <a:ea typeface="Inter Black" pitchFamily="34" charset="-122"/>
              </a:rPr>
              <a:t>BIG DATA</a:t>
            </a:r>
            <a:endParaRPr lang="en-US" sz="42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27CBAEE-0CFF-16BD-2ADF-F5189C612C5D}"/>
              </a:ext>
            </a:extLst>
          </p:cNvPr>
          <p:cNvSpPr/>
          <p:nvPr/>
        </p:nvSpPr>
        <p:spPr>
          <a:xfrm>
            <a:off x="1524000" y="2609850"/>
            <a:ext cx="376428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2114778-CD97-7FBE-A245-3CB61D658658}"/>
              </a:ext>
            </a:extLst>
          </p:cNvPr>
          <p:cNvSpPr/>
          <p:nvPr/>
        </p:nvSpPr>
        <p:spPr>
          <a:xfrm>
            <a:off x="1524000" y="2038136"/>
            <a:ext cx="9029032" cy="487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Массивы данных</a:t>
            </a: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Инструменты</a:t>
            </a: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Подходы и методы их обработки </a:t>
            </a: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52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6428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6358E13-D2EC-9A42-7596-E859973EDF3C}"/>
              </a:ext>
            </a:extLst>
          </p:cNvPr>
          <p:cNvSpPr/>
          <p:nvPr/>
        </p:nvSpPr>
        <p:spPr>
          <a:xfrm>
            <a:off x="1524000" y="1000125"/>
            <a:ext cx="90525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kern="0" spc="225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ИСТОЧНИКИ ДАННЫХ</a:t>
            </a:r>
            <a:endParaRPr lang="en-US" sz="4400" dirty="0"/>
          </a:p>
        </p:txBody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5E05AFB8-343F-4B4F-1E8A-26C2CF5EB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52900" y="4619625"/>
            <a:ext cx="1543050" cy="1704975"/>
          </a:xfrm>
          <a:prstGeom prst="rect">
            <a:avLst/>
          </a:prstGeom>
        </p:spPr>
      </p:pic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021A17B6-313C-C1BF-ACBA-FCD7CD101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7700" y="4697125"/>
            <a:ext cx="1088399" cy="1088461"/>
          </a:xfrm>
          <a:prstGeom prst="rect">
            <a:avLst/>
          </a:prstGeom>
        </p:spPr>
      </p:pic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E787563F-A368-B5C4-1662-56DBB2CBB3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17598" y="7503151"/>
            <a:ext cx="943738" cy="1087238"/>
          </a:xfrm>
          <a:prstGeom prst="rect">
            <a:avLst/>
          </a:prstGeom>
        </p:spPr>
      </p:pic>
      <p:pic>
        <p:nvPicPr>
          <p:cNvPr id="28" name="Image 6" descr="preencoded.png">
            <a:extLst>
              <a:ext uri="{FF2B5EF4-FFF2-40B4-BE49-F238E27FC236}">
                <a16:creationId xmlns:a16="http://schemas.microsoft.com/office/drawing/2014/main" id="{16D43138-DB1E-6BF0-3CF1-A67C419D8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736099" y="7503151"/>
            <a:ext cx="1760148" cy="973150"/>
          </a:xfrm>
          <a:prstGeom prst="rect">
            <a:avLst/>
          </a:prstGeom>
        </p:spPr>
      </p:pic>
      <p:pic>
        <p:nvPicPr>
          <p:cNvPr id="29" name="Image 7" descr="preencoded.png">
            <a:extLst>
              <a:ext uri="{FF2B5EF4-FFF2-40B4-BE49-F238E27FC236}">
                <a16:creationId xmlns:a16="http://schemas.microsoft.com/office/drawing/2014/main" id="{A2B66B6F-3A7C-FFDF-108A-DD4C6E7333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989422" y="7792257"/>
            <a:ext cx="1046392" cy="799293"/>
          </a:xfrm>
          <a:prstGeom prst="rect">
            <a:avLst/>
          </a:prstGeom>
        </p:spPr>
      </p:pic>
      <p:pic>
        <p:nvPicPr>
          <p:cNvPr id="30" name="Image 8" descr="preencoded.png">
            <a:extLst>
              <a:ext uri="{FF2B5EF4-FFF2-40B4-BE49-F238E27FC236}">
                <a16:creationId xmlns:a16="http://schemas.microsoft.com/office/drawing/2014/main" id="{6A3B909A-BDC8-0CB8-4B66-23F396C1A5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552227" y="6508286"/>
            <a:ext cx="810997" cy="1708275"/>
          </a:xfrm>
          <a:prstGeom prst="rect">
            <a:avLst/>
          </a:prstGeom>
        </p:spPr>
      </p:pic>
      <p:pic>
        <p:nvPicPr>
          <p:cNvPr id="31" name="Image 9" descr="preencoded.png">
            <a:extLst>
              <a:ext uri="{FF2B5EF4-FFF2-40B4-BE49-F238E27FC236}">
                <a16:creationId xmlns:a16="http://schemas.microsoft.com/office/drawing/2014/main" id="{CBA0CD71-EE20-68FE-5E65-356F2450FA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33394" y="3369618"/>
            <a:ext cx="1006808" cy="911877"/>
          </a:xfrm>
          <a:prstGeom prst="rect">
            <a:avLst/>
          </a:prstGeom>
        </p:spPr>
      </p:pic>
      <p:pic>
        <p:nvPicPr>
          <p:cNvPr id="32" name="Image 10" descr="preencoded.png">
            <a:extLst>
              <a:ext uri="{FF2B5EF4-FFF2-40B4-BE49-F238E27FC236}">
                <a16:creationId xmlns:a16="http://schemas.microsoft.com/office/drawing/2014/main" id="{4D7F60E6-902C-F1FC-5661-D62891FBB1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7994396" y="5173298"/>
            <a:ext cx="1605911" cy="833305"/>
          </a:xfrm>
          <a:prstGeom prst="rect">
            <a:avLst/>
          </a:prstGeom>
        </p:spPr>
      </p:pic>
      <p:pic>
        <p:nvPicPr>
          <p:cNvPr id="33" name="Image 11" descr="preencoded.png">
            <a:extLst>
              <a:ext uri="{FF2B5EF4-FFF2-40B4-BE49-F238E27FC236}">
                <a16:creationId xmlns:a16="http://schemas.microsoft.com/office/drawing/2014/main" id="{A6173324-1041-9255-FB6C-A3E5FAD2BA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7839075" y="3381375"/>
            <a:ext cx="1181933" cy="1398405"/>
          </a:xfrm>
          <a:prstGeom prst="rect">
            <a:avLst/>
          </a:prstGeom>
        </p:spPr>
      </p:pic>
      <p:pic>
        <p:nvPicPr>
          <p:cNvPr id="34" name="Image 12" descr="preencoded.png">
            <a:extLst>
              <a:ext uri="{FF2B5EF4-FFF2-40B4-BE49-F238E27FC236}">
                <a16:creationId xmlns:a16="http://schemas.microsoft.com/office/drawing/2014/main" id="{B63425F6-AB45-942E-F82B-3878F7C9AFE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531852" y="2171700"/>
            <a:ext cx="1207577" cy="1208091"/>
          </a:xfrm>
          <a:prstGeom prst="rect">
            <a:avLst/>
          </a:prstGeom>
        </p:spPr>
      </p:pic>
      <p:pic>
        <p:nvPicPr>
          <p:cNvPr id="35" name="Image 13" descr="preencoded.png">
            <a:extLst>
              <a:ext uri="{FF2B5EF4-FFF2-40B4-BE49-F238E27FC236}">
                <a16:creationId xmlns:a16="http://schemas.microsoft.com/office/drawing/2014/main" id="{B9166EE9-0260-C26F-117C-5AF860B462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2362200" y="2609850"/>
            <a:ext cx="1333500" cy="771525"/>
          </a:xfrm>
          <a:prstGeom prst="rect">
            <a:avLst/>
          </a:prstGeom>
        </p:spPr>
      </p:pic>
      <p:pic>
        <p:nvPicPr>
          <p:cNvPr id="36" name="Image 14" descr="preencoded.png">
            <a:extLst>
              <a:ext uri="{FF2B5EF4-FFF2-40B4-BE49-F238E27FC236}">
                <a16:creationId xmlns:a16="http://schemas.microsoft.com/office/drawing/2014/main" id="{241F3F72-CBEB-BFF8-D0C1-8D140134053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610100" y="2343150"/>
            <a:ext cx="1019175" cy="914400"/>
          </a:xfrm>
          <a:prstGeom prst="rect">
            <a:avLst/>
          </a:prstGeom>
        </p:spPr>
      </p:pic>
      <p:pic>
        <p:nvPicPr>
          <p:cNvPr id="37" name="Image 15" descr="preencoded.png">
            <a:extLst>
              <a:ext uri="{FF2B5EF4-FFF2-40B4-BE49-F238E27FC236}">
                <a16:creationId xmlns:a16="http://schemas.microsoft.com/office/drawing/2014/main" id="{21FFE8D1-7CB1-C74E-795A-EE61C453F8F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203545" y="6180406"/>
            <a:ext cx="793226" cy="1046904"/>
          </a:xfrm>
          <a:prstGeom prst="rect">
            <a:avLst/>
          </a:prstGeom>
        </p:spPr>
      </p:pic>
      <p:pic>
        <p:nvPicPr>
          <p:cNvPr id="38" name="Image 16" descr="preencoded.png">
            <a:extLst>
              <a:ext uri="{FF2B5EF4-FFF2-40B4-BE49-F238E27FC236}">
                <a16:creationId xmlns:a16="http://schemas.microsoft.com/office/drawing/2014/main" id="{377A1FB2-E2C3-902E-5097-A0F7ED9BDE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6014368" y="6003227"/>
            <a:ext cx="1260974" cy="1174382"/>
          </a:xfrm>
          <a:prstGeom prst="rect">
            <a:avLst/>
          </a:prstGeom>
        </p:spPr>
      </p:pic>
      <p:pic>
        <p:nvPicPr>
          <p:cNvPr id="39" name="Image 17" descr="preencoded.png">
            <a:extLst>
              <a:ext uri="{FF2B5EF4-FFF2-40B4-BE49-F238E27FC236}">
                <a16:creationId xmlns:a16="http://schemas.microsoft.com/office/drawing/2014/main" id="{878BE77B-0D72-6685-282D-2C8055162DE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6036455" y="5039885"/>
            <a:ext cx="1625775" cy="1075069"/>
          </a:xfrm>
          <a:prstGeom prst="rect">
            <a:avLst/>
          </a:prstGeom>
        </p:spPr>
      </p:pic>
      <p:pic>
        <p:nvPicPr>
          <p:cNvPr id="40" name="Image 18" descr="preencoded.png">
            <a:extLst>
              <a:ext uri="{FF2B5EF4-FFF2-40B4-BE49-F238E27FC236}">
                <a16:creationId xmlns:a16="http://schemas.microsoft.com/office/drawing/2014/main" id="{5CCC14DE-5A0F-C92A-B0D7-A733FB42AA9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6019093" y="4316420"/>
            <a:ext cx="1583527" cy="739757"/>
          </a:xfrm>
          <a:prstGeom prst="rect">
            <a:avLst/>
          </a:prstGeom>
        </p:spPr>
      </p:pic>
      <p:pic>
        <p:nvPicPr>
          <p:cNvPr id="41" name="Image 19" descr="preencoded.png">
            <a:extLst>
              <a:ext uri="{FF2B5EF4-FFF2-40B4-BE49-F238E27FC236}">
                <a16:creationId xmlns:a16="http://schemas.microsoft.com/office/drawing/2014/main" id="{CCD6382D-6085-97FE-B703-9B7F9B5342A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5353296" y="3451203"/>
            <a:ext cx="1495871" cy="975092"/>
          </a:xfrm>
          <a:prstGeom prst="rect">
            <a:avLst/>
          </a:prstGeom>
        </p:spPr>
      </p:pic>
      <p:pic>
        <p:nvPicPr>
          <p:cNvPr id="42" name="Image 20" descr="preencoded.png">
            <a:extLst>
              <a:ext uri="{FF2B5EF4-FFF2-40B4-BE49-F238E27FC236}">
                <a16:creationId xmlns:a16="http://schemas.microsoft.com/office/drawing/2014/main" id="{B370F570-6C2F-6EF4-29B1-1B1A52D0BF3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4524687" y="3442697"/>
            <a:ext cx="971759" cy="874921"/>
          </a:xfrm>
          <a:prstGeom prst="rect">
            <a:avLst/>
          </a:prstGeom>
        </p:spPr>
      </p:pic>
      <p:pic>
        <p:nvPicPr>
          <p:cNvPr id="43" name="Image 21" descr="preencoded.png">
            <a:extLst>
              <a:ext uri="{FF2B5EF4-FFF2-40B4-BE49-F238E27FC236}">
                <a16:creationId xmlns:a16="http://schemas.microsoft.com/office/drawing/2014/main" id="{205ECA9D-A913-BCA6-06F2-DD90DAA37B7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3411750" y="3502496"/>
            <a:ext cx="776320" cy="916188"/>
          </a:xfrm>
          <a:prstGeom prst="rect">
            <a:avLst/>
          </a:prstGeom>
        </p:spPr>
      </p:pic>
      <p:pic>
        <p:nvPicPr>
          <p:cNvPr id="44" name="Image 22" descr="preencoded.png">
            <a:extLst>
              <a:ext uri="{FF2B5EF4-FFF2-40B4-BE49-F238E27FC236}">
                <a16:creationId xmlns:a16="http://schemas.microsoft.com/office/drawing/2014/main" id="{33BEC7FC-11F6-193E-2F58-8A484F61E4D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2480663" y="3890502"/>
            <a:ext cx="1361908" cy="1216570"/>
          </a:xfrm>
          <a:prstGeom prst="rect">
            <a:avLst/>
          </a:prstGeom>
        </p:spPr>
      </p:pic>
      <p:pic>
        <p:nvPicPr>
          <p:cNvPr id="45" name="Image 23" descr="preencoded.png">
            <a:extLst>
              <a:ext uri="{FF2B5EF4-FFF2-40B4-BE49-F238E27FC236}">
                <a16:creationId xmlns:a16="http://schemas.microsoft.com/office/drawing/2014/main" id="{2ACCA23D-51F8-748F-8EC5-E7F79991E80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2007901" y="4750426"/>
            <a:ext cx="1751395" cy="1249642"/>
          </a:xfrm>
          <a:prstGeom prst="rect">
            <a:avLst/>
          </a:prstGeom>
        </p:spPr>
      </p:pic>
      <p:pic>
        <p:nvPicPr>
          <p:cNvPr id="46" name="Image 24" descr="preencoded.png">
            <a:extLst>
              <a:ext uri="{FF2B5EF4-FFF2-40B4-BE49-F238E27FC236}">
                <a16:creationId xmlns:a16="http://schemas.microsoft.com/office/drawing/2014/main" id="{90BA9B57-3D35-E586-CE80-0E487B8885A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2297841" y="5735896"/>
            <a:ext cx="1485244" cy="1238671"/>
          </a:xfrm>
          <a:prstGeom prst="rect">
            <a:avLst/>
          </a:prstGeom>
        </p:spPr>
      </p:pic>
      <p:pic>
        <p:nvPicPr>
          <p:cNvPr id="47" name="Image 25" descr="preencoded.png">
            <a:extLst>
              <a:ext uri="{FF2B5EF4-FFF2-40B4-BE49-F238E27FC236}">
                <a16:creationId xmlns:a16="http://schemas.microsoft.com/office/drawing/2014/main" id="{8718D0F8-ADCE-2AD0-4673-D526C8229D8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rcRect/>
          <a:stretch/>
        </p:blipFill>
        <p:spPr>
          <a:xfrm>
            <a:off x="3003603" y="6388850"/>
            <a:ext cx="1055089" cy="1202964"/>
          </a:xfrm>
          <a:prstGeom prst="rect">
            <a:avLst/>
          </a:prstGeom>
        </p:spPr>
      </p:pic>
      <p:pic>
        <p:nvPicPr>
          <p:cNvPr id="48" name="Image 26" descr="preencoded.png">
            <a:extLst>
              <a:ext uri="{FF2B5EF4-FFF2-40B4-BE49-F238E27FC236}">
                <a16:creationId xmlns:a16="http://schemas.microsoft.com/office/drawing/2014/main" id="{5E93284D-B6C2-1F05-7429-4B12464E33C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>
            <a:off x="4096229" y="6653038"/>
            <a:ext cx="954323" cy="943861"/>
          </a:xfrm>
          <a:prstGeom prst="rect">
            <a:avLst/>
          </a:prstGeom>
        </p:spPr>
      </p:pic>
      <p:pic>
        <p:nvPicPr>
          <p:cNvPr id="49" name="Image 27" descr="preencoded.png">
            <a:extLst>
              <a:ext uri="{FF2B5EF4-FFF2-40B4-BE49-F238E27FC236}">
                <a16:creationId xmlns:a16="http://schemas.microsoft.com/office/drawing/2014/main" id="{75D21B93-962C-E738-94C4-4759BAC6878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>
            <a:off x="5205092" y="6623105"/>
            <a:ext cx="986912" cy="739964"/>
          </a:xfrm>
          <a:prstGeom prst="rect">
            <a:avLst/>
          </a:prstGeom>
        </p:spPr>
      </p:pic>
      <p:pic>
        <p:nvPicPr>
          <p:cNvPr id="50" name="Picture 2" descr="Chart: A Minute on the Internet in 2021 | Statista">
            <a:extLst>
              <a:ext uri="{FF2B5EF4-FFF2-40B4-BE49-F238E27FC236}">
                <a16:creationId xmlns:a16="http://schemas.microsoft.com/office/drawing/2014/main" id="{F6CC42F9-5D37-6EB6-DE23-B0DAEC16F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0"/>
          <a:stretch/>
        </p:blipFill>
        <p:spPr bwMode="auto">
          <a:xfrm>
            <a:off x="10282944" y="2446976"/>
            <a:ext cx="704850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98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6358E13-D2EC-9A42-7596-E859973EDF3C}"/>
              </a:ext>
            </a:extLst>
          </p:cNvPr>
          <p:cNvSpPr/>
          <p:nvPr/>
        </p:nvSpPr>
        <p:spPr>
          <a:xfrm>
            <a:off x="1524000" y="1000125"/>
            <a:ext cx="90525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kern="0" spc="225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Принцип </a:t>
            </a:r>
            <a:r>
              <a:rPr lang="en-US" sz="4400" kern="0" spc="225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5V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C04FB-050D-1788-AF0B-517F1284AD49}"/>
              </a:ext>
            </a:extLst>
          </p:cNvPr>
          <p:cNvSpPr txBox="1"/>
          <p:nvPr/>
        </p:nvSpPr>
        <p:spPr>
          <a:xfrm>
            <a:off x="1524000" y="1990803"/>
            <a:ext cx="9486900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2800" dirty="0">
                <a:solidFill>
                  <a:schemeClr val="bg1"/>
                </a:solidFill>
                <a:effectLst/>
              </a:rPr>
              <a:t> Volume (</a:t>
            </a:r>
            <a:r>
              <a:rPr lang="ru-RU" sz="2800" dirty="0">
                <a:solidFill>
                  <a:schemeClr val="bg1"/>
                </a:solidFill>
                <a:effectLst/>
              </a:rPr>
              <a:t>большой объем и разные формы)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2800" dirty="0">
                <a:solidFill>
                  <a:schemeClr val="bg1"/>
                </a:solidFill>
                <a:effectLst/>
              </a:rPr>
              <a:t> Variety (</a:t>
            </a:r>
            <a:r>
              <a:rPr lang="ru-RU" sz="2800" dirty="0">
                <a:solidFill>
                  <a:schemeClr val="bg1"/>
                </a:solidFill>
                <a:effectLst/>
              </a:rPr>
              <a:t>разные виды данных)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2800" dirty="0">
                <a:solidFill>
                  <a:schemeClr val="bg1"/>
                </a:solidFill>
                <a:effectLst/>
              </a:rPr>
              <a:t> Velocity (</a:t>
            </a:r>
            <a:r>
              <a:rPr lang="ru-RU" sz="2800" dirty="0">
                <a:solidFill>
                  <a:schemeClr val="bg1"/>
                </a:solidFill>
                <a:effectLst/>
              </a:rPr>
              <a:t>время относительно доставки и обработки)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2800" dirty="0">
                <a:solidFill>
                  <a:schemeClr val="bg1"/>
                </a:solidFill>
                <a:effectLst/>
              </a:rPr>
              <a:t> Value (</a:t>
            </a:r>
            <a:r>
              <a:rPr lang="ru-RU" sz="2800" dirty="0">
                <a:solidFill>
                  <a:schemeClr val="bg1"/>
                </a:solidFill>
                <a:effectLst/>
              </a:rPr>
              <a:t>ценность данных)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2800" dirty="0">
                <a:solidFill>
                  <a:schemeClr val="bg1"/>
                </a:solidFill>
                <a:effectLst/>
              </a:rPr>
              <a:t> Veracity (</a:t>
            </a:r>
            <a:r>
              <a:rPr lang="ru-RU" sz="2800" dirty="0">
                <a:solidFill>
                  <a:schemeClr val="bg1"/>
                </a:solidFill>
                <a:effectLst/>
              </a:rPr>
              <a:t>надежность + достоверность и этика)</a:t>
            </a:r>
          </a:p>
        </p:txBody>
      </p:sp>
    </p:spTree>
    <p:extLst>
      <p:ext uri="{BB962C8B-B14F-4D97-AF65-F5344CB8AC3E}">
        <p14:creationId xmlns:p14="http://schemas.microsoft.com/office/powerpoint/2010/main" val="400407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62100" y="2047875"/>
            <a:ext cx="95250" cy="6629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1524000" y="1000125"/>
            <a:ext cx="96964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225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КАКИЕ БЫВАЮТ ДАННЫЕ?</a:t>
            </a:r>
            <a:endParaRPr lang="en-US" sz="4200" dirty="0"/>
          </a:p>
        </p:txBody>
      </p:sp>
      <p:sp>
        <p:nvSpPr>
          <p:cNvPr id="89" name="Text 72"/>
          <p:cNvSpPr/>
          <p:nvPr/>
        </p:nvSpPr>
        <p:spPr>
          <a:xfrm>
            <a:off x="1485900" y="8867775"/>
            <a:ext cx="1096518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ПРИМЕР ТАБЛИЧНЫХ ДАННЫХ, C КОТОРЫМИ МЫ БУДЕМ РАБОТАТЬ</a:t>
            </a:r>
            <a:endParaRPr lang="en-US" sz="1950" dirty="0"/>
          </a:p>
        </p:txBody>
      </p:sp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F224CF63-7A0B-664E-D934-0ADB0A6C70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5525" y="2335606"/>
            <a:ext cx="14973725" cy="52558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1150" y="2847975"/>
            <a:ext cx="6934200" cy="38957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62650" y="3981450"/>
            <a:ext cx="1819275" cy="1543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9448800" y="2847975"/>
            <a:ext cx="5133975" cy="34004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9448800" y="7134225"/>
            <a:ext cx="5895975" cy="1905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543050" y="7743825"/>
            <a:ext cx="6219825" cy="129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981575" y="2838450"/>
            <a:ext cx="114300" cy="401002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524000" y="1000125"/>
            <a:ext cx="1031748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225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КАКИЕ БЫВАЮТ ДАННЫЕ?</a:t>
            </a:r>
            <a:endParaRPr lang="en-US" sz="4200" dirty="0"/>
          </a:p>
        </p:txBody>
      </p:sp>
      <p:sp>
        <p:nvSpPr>
          <p:cNvPr id="12" name="Text 1"/>
          <p:cNvSpPr/>
          <p:nvPr/>
        </p:nvSpPr>
        <p:spPr>
          <a:xfrm>
            <a:off x="1556385" y="1952625"/>
            <a:ext cx="396049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700" dirty="0">
                <a:solidFill>
                  <a:srgbClr val="EBECF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Люди, говорящие, что AI уничтожит мир</a:t>
            </a:r>
            <a:endParaRPr lang="en-US" sz="2700" dirty="0"/>
          </a:p>
        </p:txBody>
      </p:sp>
      <p:sp>
        <p:nvSpPr>
          <p:cNvPr id="13" name="Text 2"/>
          <p:cNvSpPr/>
          <p:nvPr/>
        </p:nvSpPr>
        <p:spPr>
          <a:xfrm>
            <a:off x="5391150" y="1952625"/>
            <a:ext cx="33528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700" dirty="0">
                <a:solidFill>
                  <a:srgbClr val="EBECF4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Моя нейронная сеть</a:t>
            </a:r>
            <a:endParaRPr lang="en-US" sz="2700" dirty="0"/>
          </a:p>
        </p:txBody>
      </p:sp>
      <p:sp>
        <p:nvSpPr>
          <p:cNvPr id="14" name="Text 3"/>
          <p:cNvSpPr/>
          <p:nvPr/>
        </p:nvSpPr>
        <p:spPr>
          <a:xfrm>
            <a:off x="7124700" y="3514725"/>
            <a:ext cx="6858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700" dirty="0">
                <a:solidFill>
                  <a:srgbClr val="44EB99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Dog</a:t>
            </a:r>
            <a:endParaRPr lang="en-US" sz="2700" dirty="0"/>
          </a:p>
        </p:txBody>
      </p:sp>
      <p:sp>
        <p:nvSpPr>
          <p:cNvPr id="15" name="Text 4"/>
          <p:cNvSpPr/>
          <p:nvPr/>
        </p:nvSpPr>
        <p:spPr>
          <a:xfrm>
            <a:off x="1523999" y="6838950"/>
            <a:ext cx="35718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ИЗОБРАЖЕНИЯ</a:t>
            </a:r>
            <a:endParaRPr lang="en-US" sz="2700" dirty="0"/>
          </a:p>
        </p:txBody>
      </p:sp>
      <p:sp>
        <p:nvSpPr>
          <p:cNvPr id="16" name="Text 5"/>
          <p:cNvSpPr/>
          <p:nvPr/>
        </p:nvSpPr>
        <p:spPr>
          <a:xfrm>
            <a:off x="9429750" y="6343650"/>
            <a:ext cx="21221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ГРАФЫ</a:t>
            </a:r>
            <a:endParaRPr lang="en-US" sz="2700" dirty="0"/>
          </a:p>
        </p:txBody>
      </p:sp>
      <p:sp>
        <p:nvSpPr>
          <p:cNvPr id="17" name="Text 6"/>
          <p:cNvSpPr/>
          <p:nvPr/>
        </p:nvSpPr>
        <p:spPr>
          <a:xfrm>
            <a:off x="1524000" y="9134475"/>
            <a:ext cx="227076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АУДИО</a:t>
            </a:r>
            <a:endParaRPr lang="en-US" sz="2700" dirty="0"/>
          </a:p>
        </p:txBody>
      </p:sp>
      <p:sp>
        <p:nvSpPr>
          <p:cNvPr id="18" name="Text 7"/>
          <p:cNvSpPr/>
          <p:nvPr/>
        </p:nvSpPr>
        <p:spPr>
          <a:xfrm>
            <a:off x="9429750" y="9134475"/>
            <a:ext cx="18935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ТЕКСТ</a:t>
            </a:r>
            <a:endParaRPr lang="en-US" sz="2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33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24000" y="1000125"/>
            <a:ext cx="763524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FFFFFF"/>
                </a:solidFill>
                <a:ea typeface="Inter Black" pitchFamily="34" charset="-122"/>
              </a:rPr>
              <a:t>Задача оттока</a:t>
            </a:r>
            <a:endParaRPr lang="en-US" sz="4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1714AA-88F1-A23E-FBBE-4D66413ADC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944" y="2163061"/>
            <a:ext cx="14222112" cy="66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4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33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24000" y="1000125"/>
            <a:ext cx="763524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FFFFFF"/>
                </a:solidFill>
                <a:ea typeface="Inter Black" pitchFamily="34" charset="-122"/>
              </a:rPr>
              <a:t>ДАННЫЕ</a:t>
            </a:r>
            <a:endParaRPr lang="en-US" sz="4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601A32-ED19-08B0-C99D-503EA6D20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485" y="1801513"/>
            <a:ext cx="10425962" cy="76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499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1F6A440B-F5BE-4150-FEBC-38CF19627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669799" y="2233178"/>
            <a:ext cx="3126874" cy="2634097"/>
          </a:xfrm>
          <a:prstGeom prst="rect">
            <a:avLst/>
          </a:prstGeom>
        </p:spPr>
      </p:pic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B037A867-7B3B-EB16-551B-B4BE0DCB0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771650" y="6896100"/>
            <a:ext cx="1320282" cy="1139491"/>
          </a:xfrm>
          <a:prstGeom prst="rect">
            <a:avLst/>
          </a:prstGeom>
        </p:spPr>
      </p:pic>
      <p:pic>
        <p:nvPicPr>
          <p:cNvPr id="23" name="Image 5" descr="preencoded.png">
            <a:extLst>
              <a:ext uri="{FF2B5EF4-FFF2-40B4-BE49-F238E27FC236}">
                <a16:creationId xmlns:a16="http://schemas.microsoft.com/office/drawing/2014/main" id="{CA508CC8-8579-DC0C-73B1-098FC199F6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286625" y="6905625"/>
            <a:ext cx="1320280" cy="1103079"/>
          </a:xfrm>
          <a:prstGeom prst="rect">
            <a:avLst/>
          </a:prstGeom>
        </p:spPr>
      </p:pic>
      <p:pic>
        <p:nvPicPr>
          <p:cNvPr id="24" name="Image 6" descr="preencoded.png">
            <a:extLst>
              <a:ext uri="{FF2B5EF4-FFF2-40B4-BE49-F238E27FC236}">
                <a16:creationId xmlns:a16="http://schemas.microsoft.com/office/drawing/2014/main" id="{8DC389D4-11DD-2C92-E1DB-07CEE15A7C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811317" y="5130061"/>
            <a:ext cx="1433680" cy="1440300"/>
          </a:xfrm>
          <a:prstGeom prst="rect">
            <a:avLst/>
          </a:prstGeom>
        </p:spPr>
      </p:pic>
      <p:pic>
        <p:nvPicPr>
          <p:cNvPr id="25" name="Image 7" descr="preencoded.png">
            <a:extLst>
              <a:ext uri="{FF2B5EF4-FFF2-40B4-BE49-F238E27FC236}">
                <a16:creationId xmlns:a16="http://schemas.microsoft.com/office/drawing/2014/main" id="{FCFA2767-D503-CD53-6247-A3A17B4745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157968" y="5130029"/>
            <a:ext cx="1440331" cy="1440333"/>
          </a:xfrm>
          <a:prstGeom prst="rect">
            <a:avLst/>
          </a:prstGeom>
        </p:spPr>
      </p:pic>
      <p:pic>
        <p:nvPicPr>
          <p:cNvPr id="26" name="Image 8" descr="preencoded.png">
            <a:extLst>
              <a:ext uri="{FF2B5EF4-FFF2-40B4-BE49-F238E27FC236}">
                <a16:creationId xmlns:a16="http://schemas.microsoft.com/office/drawing/2014/main" id="{BA2C0CD7-5C79-2F3A-9AC0-E1304DD1F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458075" y="6438900"/>
            <a:ext cx="238125" cy="238125"/>
          </a:xfrm>
          <a:prstGeom prst="rect">
            <a:avLst/>
          </a:prstGeom>
        </p:spPr>
      </p:pic>
      <p:pic>
        <p:nvPicPr>
          <p:cNvPr id="27" name="Image 9" descr="preencoded.png">
            <a:extLst>
              <a:ext uri="{FF2B5EF4-FFF2-40B4-BE49-F238E27FC236}">
                <a16:creationId xmlns:a16="http://schemas.microsoft.com/office/drawing/2014/main" id="{2900303C-B0F7-5EAC-6F58-B763DD1C33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2695575" y="6438900"/>
            <a:ext cx="238125" cy="238125"/>
          </a:xfrm>
          <a:prstGeom prst="rect">
            <a:avLst/>
          </a:prstGeom>
        </p:spPr>
      </p:pic>
      <p:pic>
        <p:nvPicPr>
          <p:cNvPr id="28" name="Image 10" descr="preencoded.png">
            <a:extLst>
              <a:ext uri="{FF2B5EF4-FFF2-40B4-BE49-F238E27FC236}">
                <a16:creationId xmlns:a16="http://schemas.microsoft.com/office/drawing/2014/main" id="{C73BAC16-A5C2-CF76-1BCA-166BB78B14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304933" y="7362825"/>
            <a:ext cx="3839059" cy="2924175"/>
          </a:xfrm>
          <a:prstGeom prst="rect">
            <a:avLst/>
          </a:prstGeom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9E98C784-80C2-D7F6-2DAB-B53D4AE495BA}"/>
              </a:ext>
            </a:extLst>
          </p:cNvPr>
          <p:cNvSpPr/>
          <p:nvPr/>
        </p:nvSpPr>
        <p:spPr>
          <a:xfrm>
            <a:off x="1524000" y="1000125"/>
            <a:ext cx="795528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КОМУ ДАТЬ КРЕДИТ?</a:t>
            </a:r>
            <a:endParaRPr lang="en-US" sz="4200" dirty="0">
              <a:latin typeface="+mj-lt"/>
            </a:endParaRPr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194F2A7A-9F2A-2F22-E7B2-845CB3D277CA}"/>
              </a:ext>
            </a:extLst>
          </p:cNvPr>
          <p:cNvSpPr/>
          <p:nvPr/>
        </p:nvSpPr>
        <p:spPr>
          <a:xfrm rot="1030375">
            <a:off x="6362700" y="3821626"/>
            <a:ext cx="375459" cy="584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5550" kern="0" spc="225" dirty="0">
                <a:solidFill>
                  <a:srgbClr val="861BE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?</a:t>
            </a:r>
            <a:endParaRPr lang="en-US" sz="555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C586B043-D27B-E27C-D674-7BE68D1DDA20}"/>
              </a:ext>
            </a:extLst>
          </p:cNvPr>
          <p:cNvSpPr/>
          <p:nvPr/>
        </p:nvSpPr>
        <p:spPr>
          <a:xfrm>
            <a:off x="5019675" y="2233178"/>
            <a:ext cx="375459" cy="584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5550" kern="0" spc="225" dirty="0">
                <a:solidFill>
                  <a:srgbClr val="861BE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?</a:t>
            </a:r>
            <a:endParaRPr lang="en-US" sz="555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AF80E574-26F9-545D-C29D-282CFEBC23F0}"/>
              </a:ext>
            </a:extLst>
          </p:cNvPr>
          <p:cNvSpPr/>
          <p:nvPr/>
        </p:nvSpPr>
        <p:spPr>
          <a:xfrm rot="1363192">
            <a:off x="5800725" y="3230297"/>
            <a:ext cx="274933" cy="584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900" kern="0" spc="225" dirty="0">
                <a:solidFill>
                  <a:srgbClr val="861BE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?</a:t>
            </a:r>
            <a:endParaRPr lang="en-US" sz="39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49DF43FF-7116-6378-3545-BC0E50266ABA}"/>
              </a:ext>
            </a:extLst>
          </p:cNvPr>
          <p:cNvSpPr/>
          <p:nvPr/>
        </p:nvSpPr>
        <p:spPr>
          <a:xfrm rot="19800000">
            <a:off x="4371975" y="3455138"/>
            <a:ext cx="274933" cy="584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900" kern="0" spc="225" dirty="0">
                <a:solidFill>
                  <a:srgbClr val="861BE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?</a:t>
            </a:r>
            <a:endParaRPr lang="en-US" sz="39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6DE3568E-A267-6D47-66BD-F432052971D2}"/>
              </a:ext>
            </a:extLst>
          </p:cNvPr>
          <p:cNvSpPr/>
          <p:nvPr/>
        </p:nvSpPr>
        <p:spPr>
          <a:xfrm rot="19354450">
            <a:off x="3867150" y="4133706"/>
            <a:ext cx="375459" cy="584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5550" kern="0" spc="225" dirty="0">
                <a:solidFill>
                  <a:srgbClr val="861BE3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?</a:t>
            </a:r>
            <a:endParaRPr lang="en-US" sz="5550" dirty="0"/>
          </a:p>
        </p:txBody>
      </p:sp>
      <p:sp>
        <p:nvSpPr>
          <p:cNvPr id="35" name="Text 6">
            <a:extLst>
              <a:ext uri="{FF2B5EF4-FFF2-40B4-BE49-F238E27FC236}">
                <a16:creationId xmlns:a16="http://schemas.microsoft.com/office/drawing/2014/main" id="{41972D2B-6C8C-864D-2A56-37B74A44AB75}"/>
              </a:ext>
            </a:extLst>
          </p:cNvPr>
          <p:cNvSpPr/>
          <p:nvPr/>
        </p:nvSpPr>
        <p:spPr>
          <a:xfrm>
            <a:off x="3352800" y="7124700"/>
            <a:ext cx="16954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630-689</a:t>
            </a:r>
            <a:endParaRPr lang="en-US" sz="2700" dirty="0"/>
          </a:p>
        </p:txBody>
      </p:sp>
      <p:sp>
        <p:nvSpPr>
          <p:cNvPr id="36" name="Text 7">
            <a:extLst>
              <a:ext uri="{FF2B5EF4-FFF2-40B4-BE49-F238E27FC236}">
                <a16:creationId xmlns:a16="http://schemas.microsoft.com/office/drawing/2014/main" id="{9341AC5C-47FC-B0E0-9CA4-E19AA0130E79}"/>
              </a:ext>
            </a:extLst>
          </p:cNvPr>
          <p:cNvSpPr/>
          <p:nvPr/>
        </p:nvSpPr>
        <p:spPr>
          <a:xfrm>
            <a:off x="3352800" y="7562850"/>
            <a:ext cx="7239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861BE3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Fair</a:t>
            </a:r>
            <a:endParaRPr lang="en-US" sz="2700" dirty="0"/>
          </a:p>
        </p:txBody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B7477558-20DE-C01C-7AA9-B045C5E5EEA3}"/>
              </a:ext>
            </a:extLst>
          </p:cNvPr>
          <p:cNvSpPr/>
          <p:nvPr/>
        </p:nvSpPr>
        <p:spPr>
          <a:xfrm>
            <a:off x="6105525" y="7562850"/>
            <a:ext cx="9334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Good</a:t>
            </a:r>
            <a:endParaRPr lang="en-US" sz="2700" dirty="0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EB1F69E8-B844-AAF4-6C0D-B0B1CDD01BF7}"/>
              </a:ext>
            </a:extLst>
          </p:cNvPr>
          <p:cNvSpPr/>
          <p:nvPr/>
        </p:nvSpPr>
        <p:spPr>
          <a:xfrm>
            <a:off x="5476874" y="7096125"/>
            <a:ext cx="1808797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690-719</a:t>
            </a:r>
            <a:endParaRPr lang="en-US" sz="2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60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499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7"/>
          <p:cNvGrpSpPr/>
          <p:nvPr/>
        </p:nvGrpSpPr>
        <p:grpSpPr>
          <a:xfrm>
            <a:off x="9089525" y="2368006"/>
            <a:ext cx="8078465" cy="5550992"/>
            <a:chOff x="2766069" y="1581654"/>
            <a:chExt cx="6659863" cy="4576222"/>
          </a:xfrm>
        </p:grpSpPr>
        <p:pic>
          <p:nvPicPr>
            <p:cNvPr id="142" name="Google Shape;142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66069" y="1581654"/>
              <a:ext cx="6659863" cy="4576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66069" y="1581654"/>
              <a:ext cx="6659863" cy="45762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A5428868-9063-402E-A4F3-329E55507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81258" y="4038600"/>
            <a:ext cx="2320223" cy="2466859"/>
          </a:xfrm>
          <a:prstGeom prst="rect">
            <a:avLst/>
          </a:prstGeom>
        </p:spPr>
      </p:pic>
      <p:pic>
        <p:nvPicPr>
          <p:cNvPr id="3" name="Image 4" descr="preencoded.png">
            <a:extLst>
              <a:ext uri="{FF2B5EF4-FFF2-40B4-BE49-F238E27FC236}">
                <a16:creationId xmlns:a16="http://schemas.microsoft.com/office/drawing/2014/main" id="{38D91BCD-AEFC-58D8-E5DA-63B5E1EC91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981700" y="4362450"/>
            <a:ext cx="38100" cy="1847850"/>
          </a:xfrm>
          <a:prstGeom prst="rect">
            <a:avLst/>
          </a:prstGeom>
        </p:spPr>
      </p:pic>
      <p:pic>
        <p:nvPicPr>
          <p:cNvPr id="4" name="Image 5" descr="preencoded.png">
            <a:extLst>
              <a:ext uri="{FF2B5EF4-FFF2-40B4-BE49-F238E27FC236}">
                <a16:creationId xmlns:a16="http://schemas.microsoft.com/office/drawing/2014/main" id="{53E46184-760E-2660-5A9E-1E00FD2A35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596844" y="4038600"/>
            <a:ext cx="2320223" cy="2466859"/>
          </a:xfrm>
          <a:prstGeom prst="rect">
            <a:avLst/>
          </a:prstGeom>
        </p:spPr>
      </p:pic>
      <p:pic>
        <p:nvPicPr>
          <p:cNvPr id="5" name="Image 6" descr="preencoded.png">
            <a:extLst>
              <a:ext uri="{FF2B5EF4-FFF2-40B4-BE49-F238E27FC236}">
                <a16:creationId xmlns:a16="http://schemas.microsoft.com/office/drawing/2014/main" id="{A094ED43-796E-E4C4-A3BC-E8B087E72E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902809" y="6025200"/>
            <a:ext cx="246241" cy="267102"/>
          </a:xfrm>
          <a:prstGeom prst="rect">
            <a:avLst/>
          </a:prstGeom>
        </p:spPr>
      </p:pic>
      <p:pic>
        <p:nvPicPr>
          <p:cNvPr id="6" name="Image 7" descr="preencoded.png">
            <a:extLst>
              <a:ext uri="{FF2B5EF4-FFF2-40B4-BE49-F238E27FC236}">
                <a16:creationId xmlns:a16="http://schemas.microsoft.com/office/drawing/2014/main" id="{C198ADA6-2199-10FA-9D88-A1D906F2B9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848350" y="6000750"/>
            <a:ext cx="310204" cy="287208"/>
          </a:xfrm>
          <a:prstGeom prst="rect">
            <a:avLst/>
          </a:prstGeom>
        </p:spPr>
      </p:pic>
      <p:pic>
        <p:nvPicPr>
          <p:cNvPr id="7" name="Image 8" descr="preencoded.png">
            <a:extLst>
              <a:ext uri="{FF2B5EF4-FFF2-40B4-BE49-F238E27FC236}">
                <a16:creationId xmlns:a16="http://schemas.microsoft.com/office/drawing/2014/main" id="{D58BDCCA-0201-4258-FE41-42F739239B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764777" y="6039994"/>
            <a:ext cx="230474" cy="231137"/>
          </a:xfrm>
          <a:prstGeom prst="rect">
            <a:avLst/>
          </a:prstGeom>
        </p:spPr>
      </p:pic>
      <p:pic>
        <p:nvPicPr>
          <p:cNvPr id="8" name="Image 9" descr="preencoded.png">
            <a:extLst>
              <a:ext uri="{FF2B5EF4-FFF2-40B4-BE49-F238E27FC236}">
                <a16:creationId xmlns:a16="http://schemas.microsoft.com/office/drawing/2014/main" id="{DB088352-3EFA-2EBF-A3AE-A55327E41D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771024" y="2861969"/>
            <a:ext cx="453968" cy="1255302"/>
          </a:xfrm>
          <a:prstGeom prst="rect">
            <a:avLst/>
          </a:prstGeom>
        </p:spPr>
      </p:pic>
      <p:pic>
        <p:nvPicPr>
          <p:cNvPr id="9" name="Image 10" descr="preencoded.png">
            <a:extLst>
              <a:ext uri="{FF2B5EF4-FFF2-40B4-BE49-F238E27FC236}">
                <a16:creationId xmlns:a16="http://schemas.microsoft.com/office/drawing/2014/main" id="{A99B40A1-6FFD-D6D4-583B-1139F3C936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2511958" y="6515100"/>
            <a:ext cx="453968" cy="1255302"/>
          </a:xfrm>
          <a:prstGeom prst="rect">
            <a:avLst/>
          </a:prstGeom>
        </p:spPr>
      </p:pic>
      <p:pic>
        <p:nvPicPr>
          <p:cNvPr id="10" name="Image 11" descr="preencoded.png">
            <a:extLst>
              <a:ext uri="{FF2B5EF4-FFF2-40B4-BE49-F238E27FC236}">
                <a16:creationId xmlns:a16="http://schemas.microsoft.com/office/drawing/2014/main" id="{75F79C6E-EE40-FDBC-300A-6ABF6E4155D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667750" y="6515100"/>
            <a:ext cx="453968" cy="1255302"/>
          </a:xfrm>
          <a:prstGeom prst="rect">
            <a:avLst/>
          </a:prstGeom>
        </p:spPr>
      </p:pic>
      <p:pic>
        <p:nvPicPr>
          <p:cNvPr id="11" name="Image 12" descr="preencoded.png">
            <a:extLst>
              <a:ext uri="{FF2B5EF4-FFF2-40B4-BE49-F238E27FC236}">
                <a16:creationId xmlns:a16="http://schemas.microsoft.com/office/drawing/2014/main" id="{DB51FFCE-64CA-FC91-8A0F-959816B314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6000750" y="6591300"/>
            <a:ext cx="428625" cy="1181100"/>
          </a:xfrm>
          <a:prstGeom prst="rect">
            <a:avLst/>
          </a:prstGeom>
        </p:spPr>
      </p:pic>
      <p:pic>
        <p:nvPicPr>
          <p:cNvPr id="12" name="Image 13" descr="preencoded.png">
            <a:extLst>
              <a:ext uri="{FF2B5EF4-FFF2-40B4-BE49-F238E27FC236}">
                <a16:creationId xmlns:a16="http://schemas.microsoft.com/office/drawing/2014/main" id="{AB2D949D-8664-1B04-10A2-2F0AC0949A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5524500" y="6515100"/>
            <a:ext cx="453968" cy="1255302"/>
          </a:xfrm>
          <a:prstGeom prst="rect">
            <a:avLst/>
          </a:prstGeom>
        </p:spPr>
      </p:pic>
      <p:pic>
        <p:nvPicPr>
          <p:cNvPr id="13" name="Image 14" descr="preencoded.png">
            <a:extLst>
              <a:ext uri="{FF2B5EF4-FFF2-40B4-BE49-F238E27FC236}">
                <a16:creationId xmlns:a16="http://schemas.microsoft.com/office/drawing/2014/main" id="{7D4BF59C-4A4B-9E18-6E4B-B80A66C6C8E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6594397" y="2952715"/>
            <a:ext cx="377854" cy="1180581"/>
          </a:xfrm>
          <a:prstGeom prst="rect">
            <a:avLst/>
          </a:prstGeom>
        </p:spPr>
      </p:pic>
      <p:pic>
        <p:nvPicPr>
          <p:cNvPr id="14" name="Image 15" descr="preencoded.png">
            <a:extLst>
              <a:ext uri="{FF2B5EF4-FFF2-40B4-BE49-F238E27FC236}">
                <a16:creationId xmlns:a16="http://schemas.microsoft.com/office/drawing/2014/main" id="{7D063123-D860-B9A5-1D18-F6ED9A2C37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695823" y="2952715"/>
            <a:ext cx="377854" cy="1180581"/>
          </a:xfrm>
          <a:prstGeom prst="rect">
            <a:avLst/>
          </a:prstGeom>
        </p:spPr>
      </p:pic>
      <p:pic>
        <p:nvPicPr>
          <p:cNvPr id="15" name="Image 16" descr="preencoded.png">
            <a:extLst>
              <a:ext uri="{FF2B5EF4-FFF2-40B4-BE49-F238E27FC236}">
                <a16:creationId xmlns:a16="http://schemas.microsoft.com/office/drawing/2014/main" id="{66A3781A-E9E5-3C9B-9EE1-6979F6E9E58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2933700" y="6591300"/>
            <a:ext cx="377854" cy="1180581"/>
          </a:xfrm>
          <a:prstGeom prst="rect">
            <a:avLst/>
          </a:prstGeom>
        </p:spPr>
      </p:pic>
      <p:pic>
        <p:nvPicPr>
          <p:cNvPr id="16" name="Image 17" descr="preencoded.png">
            <a:extLst>
              <a:ext uri="{FF2B5EF4-FFF2-40B4-BE49-F238E27FC236}">
                <a16:creationId xmlns:a16="http://schemas.microsoft.com/office/drawing/2014/main" id="{57F748B1-BA06-FDCF-C01E-65BF58811A4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5252461" y="2390780"/>
            <a:ext cx="453158" cy="501253"/>
          </a:xfrm>
          <a:prstGeom prst="rect">
            <a:avLst/>
          </a:prstGeom>
        </p:spPr>
      </p:pic>
      <p:pic>
        <p:nvPicPr>
          <p:cNvPr id="17" name="Image 18" descr="preencoded.png">
            <a:extLst>
              <a:ext uri="{FF2B5EF4-FFF2-40B4-BE49-F238E27FC236}">
                <a16:creationId xmlns:a16="http://schemas.microsoft.com/office/drawing/2014/main" id="{75DC9B5C-B305-6F4D-645F-BC8ED458E78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4733925" y="2390780"/>
            <a:ext cx="453158" cy="501253"/>
          </a:xfrm>
          <a:prstGeom prst="rect">
            <a:avLst/>
          </a:prstGeom>
        </p:spPr>
      </p:pic>
      <p:pic>
        <p:nvPicPr>
          <p:cNvPr id="18" name="Image 19" descr="preencoded.png">
            <a:extLst>
              <a:ext uri="{FF2B5EF4-FFF2-40B4-BE49-F238E27FC236}">
                <a16:creationId xmlns:a16="http://schemas.microsoft.com/office/drawing/2014/main" id="{B9BABDA8-FB7B-7F21-0029-5812862ACFC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810375" y="2390780"/>
            <a:ext cx="453158" cy="501253"/>
          </a:xfrm>
          <a:prstGeom prst="rect">
            <a:avLst/>
          </a:prstGeom>
        </p:spPr>
      </p:pic>
      <p:pic>
        <p:nvPicPr>
          <p:cNvPr id="19" name="Image 20" descr="preencoded.png">
            <a:extLst>
              <a:ext uri="{FF2B5EF4-FFF2-40B4-BE49-F238E27FC236}">
                <a16:creationId xmlns:a16="http://schemas.microsoft.com/office/drawing/2014/main" id="{A111CEAE-C65B-4AEB-3AEB-B7247057799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5772373" y="2390226"/>
            <a:ext cx="453158" cy="501807"/>
          </a:xfrm>
          <a:prstGeom prst="rect">
            <a:avLst/>
          </a:prstGeom>
        </p:spPr>
      </p:pic>
      <p:pic>
        <p:nvPicPr>
          <p:cNvPr id="20" name="Image 21" descr="preencoded.png">
            <a:extLst>
              <a:ext uri="{FF2B5EF4-FFF2-40B4-BE49-F238E27FC236}">
                <a16:creationId xmlns:a16="http://schemas.microsoft.com/office/drawing/2014/main" id="{0617856D-23F6-B9DE-1A5F-036C8B16428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6292839" y="2390226"/>
            <a:ext cx="453158" cy="501807"/>
          </a:xfrm>
          <a:prstGeom prst="rect">
            <a:avLst/>
          </a:prstGeom>
        </p:spPr>
      </p:pic>
      <p:pic>
        <p:nvPicPr>
          <p:cNvPr id="21" name="Image 22" descr="preencoded.png">
            <a:extLst>
              <a:ext uri="{FF2B5EF4-FFF2-40B4-BE49-F238E27FC236}">
                <a16:creationId xmlns:a16="http://schemas.microsoft.com/office/drawing/2014/main" id="{D4123A8F-7671-1C1F-4A62-2A846C0BF6F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6229350" y="2935416"/>
            <a:ext cx="445775" cy="1181809"/>
          </a:xfrm>
          <a:prstGeom prst="rect">
            <a:avLst/>
          </a:prstGeom>
        </p:spPr>
      </p:pic>
      <p:pic>
        <p:nvPicPr>
          <p:cNvPr id="22" name="Image 23" descr="preencoded.png">
            <a:extLst>
              <a:ext uri="{FF2B5EF4-FFF2-40B4-BE49-F238E27FC236}">
                <a16:creationId xmlns:a16="http://schemas.microsoft.com/office/drawing/2014/main" id="{D96E27AC-354F-5571-8B5C-5FC27A3F7B4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>
          <a:xfrm>
            <a:off x="6391275" y="6591300"/>
            <a:ext cx="445775" cy="1181809"/>
          </a:xfrm>
          <a:prstGeom prst="rect">
            <a:avLst/>
          </a:prstGeom>
        </p:spPr>
      </p:pic>
      <p:pic>
        <p:nvPicPr>
          <p:cNvPr id="23" name="Image 24" descr="preencoded.png">
            <a:extLst>
              <a:ext uri="{FF2B5EF4-FFF2-40B4-BE49-F238E27FC236}">
                <a16:creationId xmlns:a16="http://schemas.microsoft.com/office/drawing/2014/main" id="{03540778-099C-0B73-96A3-33070E9F0BA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>
            <a:off x="5114923" y="6591300"/>
            <a:ext cx="445775" cy="1181809"/>
          </a:xfrm>
          <a:prstGeom prst="rect">
            <a:avLst/>
          </a:prstGeom>
        </p:spPr>
      </p:pic>
      <p:pic>
        <p:nvPicPr>
          <p:cNvPr id="24" name="Image 25" descr="preencoded.png">
            <a:extLst>
              <a:ext uri="{FF2B5EF4-FFF2-40B4-BE49-F238E27FC236}">
                <a16:creationId xmlns:a16="http://schemas.microsoft.com/office/drawing/2014/main" id="{B0623E1B-C13C-A2E0-DB00-A9335C84095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>
            <a:off x="9105900" y="6591300"/>
            <a:ext cx="445775" cy="1181809"/>
          </a:xfrm>
          <a:prstGeom prst="rect">
            <a:avLst/>
          </a:prstGeom>
        </p:spPr>
      </p:pic>
      <p:pic>
        <p:nvPicPr>
          <p:cNvPr id="25" name="Image 26" descr="preencoded.png">
            <a:extLst>
              <a:ext uri="{FF2B5EF4-FFF2-40B4-BE49-F238E27FC236}">
                <a16:creationId xmlns:a16="http://schemas.microsoft.com/office/drawing/2014/main" id="{9C2EFA9B-F1E7-DB6B-46F2-CD679F2455B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>
            <a:off x="4972050" y="2936321"/>
            <a:ext cx="445775" cy="1181488"/>
          </a:xfrm>
          <a:prstGeom prst="rect">
            <a:avLst/>
          </a:prstGeom>
        </p:spPr>
      </p:pic>
      <p:pic>
        <p:nvPicPr>
          <p:cNvPr id="26" name="Image 27" descr="preencoded.png">
            <a:extLst>
              <a:ext uri="{FF2B5EF4-FFF2-40B4-BE49-F238E27FC236}">
                <a16:creationId xmlns:a16="http://schemas.microsoft.com/office/drawing/2014/main" id="{170AFBFB-2DC5-EDE5-3FB9-7617CBB6732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>
            <a:off x="6972298" y="2936321"/>
            <a:ext cx="445775" cy="1181488"/>
          </a:xfrm>
          <a:prstGeom prst="rect">
            <a:avLst/>
          </a:prstGeom>
        </p:spPr>
      </p:pic>
      <p:pic>
        <p:nvPicPr>
          <p:cNvPr id="27" name="Image 28" descr="preencoded.png">
            <a:extLst>
              <a:ext uri="{FF2B5EF4-FFF2-40B4-BE49-F238E27FC236}">
                <a16:creationId xmlns:a16="http://schemas.microsoft.com/office/drawing/2014/main" id="{30168F01-2DA3-0E59-EC7F-36955F86433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>
            <a:off x="9458323" y="6591300"/>
            <a:ext cx="445775" cy="1181488"/>
          </a:xfrm>
          <a:prstGeom prst="rect">
            <a:avLst/>
          </a:prstGeom>
        </p:spPr>
      </p:pic>
      <p:pic>
        <p:nvPicPr>
          <p:cNvPr id="28" name="Image 29" descr="preencoded.png">
            <a:extLst>
              <a:ext uri="{FF2B5EF4-FFF2-40B4-BE49-F238E27FC236}">
                <a16:creationId xmlns:a16="http://schemas.microsoft.com/office/drawing/2014/main" id="{70AC4703-B869-5C92-F166-19EE46D0F75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3257548" y="6591300"/>
            <a:ext cx="445775" cy="1181488"/>
          </a:xfrm>
          <a:prstGeom prst="rect">
            <a:avLst/>
          </a:prstGeom>
        </p:spPr>
      </p:pic>
      <p:pic>
        <p:nvPicPr>
          <p:cNvPr id="29" name="Image 30" descr="preencoded.png">
            <a:extLst>
              <a:ext uri="{FF2B5EF4-FFF2-40B4-BE49-F238E27FC236}">
                <a16:creationId xmlns:a16="http://schemas.microsoft.com/office/drawing/2014/main" id="{A2052098-062B-7556-E690-0F9B605257D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>
            <a:off x="5392666" y="2937242"/>
            <a:ext cx="377470" cy="1180581"/>
          </a:xfrm>
          <a:prstGeom prst="rect">
            <a:avLst/>
          </a:prstGeom>
        </p:spPr>
      </p:pic>
      <p:pic>
        <p:nvPicPr>
          <p:cNvPr id="30" name="Image 31" descr="preencoded.png">
            <a:extLst>
              <a:ext uri="{FF2B5EF4-FFF2-40B4-BE49-F238E27FC236}">
                <a16:creationId xmlns:a16="http://schemas.microsoft.com/office/drawing/2014/main" id="{A6A33001-2762-2375-D2C0-32014FD028B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>
            <a:off x="8315325" y="6591300"/>
            <a:ext cx="377469" cy="1180581"/>
          </a:xfrm>
          <a:prstGeom prst="rect">
            <a:avLst/>
          </a:prstGeom>
        </p:spPr>
      </p:pic>
      <p:pic>
        <p:nvPicPr>
          <p:cNvPr id="31" name="Image 32" descr="preencoded.png">
            <a:extLst>
              <a:ext uri="{FF2B5EF4-FFF2-40B4-BE49-F238E27FC236}">
                <a16:creationId xmlns:a16="http://schemas.microsoft.com/office/drawing/2014/main" id="{656D81E5-D64D-5E3E-E72E-A058D278AFA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>
            <a:off x="2143125" y="6590374"/>
            <a:ext cx="377470" cy="1180581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A8A1C59A-700E-81E8-5335-30763966011E}"/>
              </a:ext>
            </a:extLst>
          </p:cNvPr>
          <p:cNvSpPr/>
          <p:nvPr/>
        </p:nvSpPr>
        <p:spPr>
          <a:xfrm>
            <a:off x="1524000" y="1000125"/>
            <a:ext cx="838009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КАК ВЕРНУТЬ КЛИЕНТА?</a:t>
            </a:r>
            <a:endParaRPr lang="en-US" sz="4200" dirty="0">
              <a:latin typeface="+mj-lt"/>
            </a:endParaRPr>
          </a:p>
        </p:txBody>
      </p:sp>
      <p:sp>
        <p:nvSpPr>
          <p:cNvPr id="33" name="Text 1">
            <a:extLst>
              <a:ext uri="{FF2B5EF4-FFF2-40B4-BE49-F238E27FC236}">
                <a16:creationId xmlns:a16="http://schemas.microsoft.com/office/drawing/2014/main" id="{EBEA662D-F510-7C2D-BD41-E5959E876778}"/>
              </a:ext>
            </a:extLst>
          </p:cNvPr>
          <p:cNvSpPr/>
          <p:nvPr/>
        </p:nvSpPr>
        <p:spPr>
          <a:xfrm>
            <a:off x="1704974" y="7981950"/>
            <a:ext cx="242506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EBECF4"/>
                </a:solidFill>
                <a:ea typeface="Inter Extra Bold" pitchFamily="34" charset="-122"/>
                <a:cs typeface="Inter Extra Bold" pitchFamily="34" charset="-120"/>
              </a:rPr>
              <a:t>УХОДЯЩИЕ</a:t>
            </a:r>
            <a:endParaRPr lang="en-US" sz="2700" dirty="0"/>
          </a:p>
        </p:txBody>
      </p:sp>
      <p:sp>
        <p:nvSpPr>
          <p:cNvPr id="34" name="Text 2">
            <a:extLst>
              <a:ext uri="{FF2B5EF4-FFF2-40B4-BE49-F238E27FC236}">
                <a16:creationId xmlns:a16="http://schemas.microsoft.com/office/drawing/2014/main" id="{D5C98B7F-C987-A478-CDFC-1A5C101BF853}"/>
              </a:ext>
            </a:extLst>
          </p:cNvPr>
          <p:cNvSpPr/>
          <p:nvPr/>
        </p:nvSpPr>
        <p:spPr>
          <a:xfrm>
            <a:off x="8001000" y="7981950"/>
            <a:ext cx="21812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EBECF4"/>
                </a:solidFill>
                <a:ea typeface="Inter Extra Bold" pitchFamily="34" charset="-122"/>
                <a:cs typeface="Inter Extra Bold" pitchFamily="34" charset="-120"/>
              </a:rPr>
              <a:t>ЛОЯЛЬНЫЕ</a:t>
            </a:r>
            <a:endParaRPr lang="en-US" sz="2700" dirty="0"/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id="{24DA0AF3-E681-945D-6765-29F08C8F02B6}"/>
              </a:ext>
            </a:extLst>
          </p:cNvPr>
          <p:cNvSpPr/>
          <p:nvPr/>
        </p:nvSpPr>
        <p:spPr>
          <a:xfrm>
            <a:off x="4495800" y="7981950"/>
            <a:ext cx="313944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EBECF4"/>
                </a:solidFill>
                <a:ea typeface="Inter Extra Bold" pitchFamily="34" charset="-122"/>
                <a:cs typeface="Inter Extra Bold" pitchFamily="34" charset="-120"/>
              </a:rPr>
              <a:t>УПРАВЛЯЕМЫЕ</a:t>
            </a:r>
            <a:endParaRPr lang="en-US" sz="2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97498" y="213168"/>
            <a:ext cx="1580340" cy="158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F970F9B7-7BA2-6673-121A-A3B8C97DB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04975" y="3600450"/>
            <a:ext cx="1501378" cy="1501378"/>
          </a:xfrm>
          <a:prstGeom prst="rect">
            <a:avLst/>
          </a:prstGeom>
        </p:spPr>
      </p:pic>
      <p:pic>
        <p:nvPicPr>
          <p:cNvPr id="3" name="Image 4" descr="preencoded.png">
            <a:extLst>
              <a:ext uri="{FF2B5EF4-FFF2-40B4-BE49-F238E27FC236}">
                <a16:creationId xmlns:a16="http://schemas.microsoft.com/office/drawing/2014/main" id="{9C32BDF8-6A7B-479A-9DC6-013C0A51EC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572000" y="3600450"/>
            <a:ext cx="1501378" cy="1501378"/>
          </a:xfrm>
          <a:prstGeom prst="rect">
            <a:avLst/>
          </a:prstGeom>
        </p:spPr>
      </p:pic>
      <p:pic>
        <p:nvPicPr>
          <p:cNvPr id="4" name="Image 5" descr="preencoded.png">
            <a:extLst>
              <a:ext uri="{FF2B5EF4-FFF2-40B4-BE49-F238E27FC236}">
                <a16:creationId xmlns:a16="http://schemas.microsoft.com/office/drawing/2014/main" id="{EA049385-C4D0-6EAA-6727-B4A404AF3F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439025" y="3600450"/>
            <a:ext cx="1501378" cy="1501378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EDAE3E0-CFD1-98DC-BF94-325B17427ABB}"/>
              </a:ext>
            </a:extLst>
          </p:cNvPr>
          <p:cNvSpPr/>
          <p:nvPr/>
        </p:nvSpPr>
        <p:spPr>
          <a:xfrm>
            <a:off x="1524000" y="1000125"/>
            <a:ext cx="99726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КАКУЮ МУЗЫКУ ПРЕДЛОЖИТЬ?</a:t>
            </a:r>
            <a:endParaRPr lang="en-US" sz="4200" dirty="0">
              <a:latin typeface="+mj-lt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3C8204D-B6F8-5330-882A-1B6BDADAAAF9}"/>
              </a:ext>
            </a:extLst>
          </p:cNvPr>
          <p:cNvSpPr/>
          <p:nvPr/>
        </p:nvSpPr>
        <p:spPr>
          <a:xfrm>
            <a:off x="1333500" y="5362575"/>
            <a:ext cx="249555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EBECF4"/>
                </a:solidFill>
                <a:ea typeface="Inter Extra Bold" pitchFamily="34" charset="-122"/>
                <a:cs typeface="Inter Extra Bold" pitchFamily="34" charset="-120"/>
              </a:rPr>
              <a:t>ПЛЕЙЛИСТ
ДНЯ</a:t>
            </a:r>
            <a:endParaRPr lang="en-US" sz="27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A4B82F5-21EC-4F7C-BA6F-9CCEA2308339}"/>
              </a:ext>
            </a:extLst>
          </p:cNvPr>
          <p:cNvSpPr/>
          <p:nvPr/>
        </p:nvSpPr>
        <p:spPr>
          <a:xfrm>
            <a:off x="7143750" y="5362575"/>
            <a:ext cx="227457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EBECF4"/>
                </a:solidFill>
                <a:ea typeface="Inter Extra Bold" pitchFamily="34" charset="-122"/>
                <a:cs typeface="Inter Extra Bold" pitchFamily="34" charset="-120"/>
              </a:rPr>
              <a:t>ПРЕМЬЕРА</a:t>
            </a:r>
            <a:endParaRPr lang="en-US" sz="27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ECA0ABB-EE11-AB71-BC6A-8D415EB738F3}"/>
              </a:ext>
            </a:extLst>
          </p:cNvPr>
          <p:cNvSpPr/>
          <p:nvPr/>
        </p:nvSpPr>
        <p:spPr>
          <a:xfrm>
            <a:off x="4429125" y="5362575"/>
            <a:ext cx="18573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EBECF4"/>
                </a:solidFill>
                <a:ea typeface="Inter Extra Bold" pitchFamily="34" charset="-122"/>
                <a:cs typeface="Inter Extra Bold" pitchFamily="34" charset="-120"/>
              </a:rPr>
              <a:t>ДЕЖАВЮ</a:t>
            </a:r>
            <a:endParaRPr lang="en-US" sz="2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5630" y="1273802"/>
            <a:ext cx="6200733" cy="620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B25B84F2-9F1B-E7B1-D399-399086D89F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24000" y="2171700"/>
            <a:ext cx="11982450" cy="1695450"/>
          </a:xfrm>
          <a:prstGeom prst="rect">
            <a:avLst/>
          </a:prstGeom>
        </p:spPr>
      </p:pic>
      <p:pic>
        <p:nvPicPr>
          <p:cNvPr id="3" name="Image 4" descr="preencoded.png">
            <a:extLst>
              <a:ext uri="{FF2B5EF4-FFF2-40B4-BE49-F238E27FC236}">
                <a16:creationId xmlns:a16="http://schemas.microsoft.com/office/drawing/2014/main" id="{8F3D62B3-E84A-AF31-4786-D6C6FA6932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43050" y="2181225"/>
            <a:ext cx="95250" cy="1657350"/>
          </a:xfrm>
          <a:prstGeom prst="rect">
            <a:avLst/>
          </a:prstGeom>
        </p:spPr>
      </p:pic>
      <p:pic>
        <p:nvPicPr>
          <p:cNvPr id="4" name="Image 5" descr="preencoded.png">
            <a:extLst>
              <a:ext uri="{FF2B5EF4-FFF2-40B4-BE49-F238E27FC236}">
                <a16:creationId xmlns:a16="http://schemas.microsoft.com/office/drawing/2014/main" id="{F357BE6B-352D-412A-681A-A89680AD7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10100" y="4314825"/>
            <a:ext cx="5743575" cy="4972050"/>
          </a:xfrm>
          <a:prstGeom prst="rect">
            <a:avLst/>
          </a:prstGeom>
        </p:spPr>
      </p:pic>
      <p:pic>
        <p:nvPicPr>
          <p:cNvPr id="5" name="Image 6" descr="preencoded.png">
            <a:extLst>
              <a:ext uri="{FF2B5EF4-FFF2-40B4-BE49-F238E27FC236}">
                <a16:creationId xmlns:a16="http://schemas.microsoft.com/office/drawing/2014/main" id="{F98C9396-7D02-64F7-10CC-FA2DDF1E9A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629150" y="8658225"/>
            <a:ext cx="5695950" cy="619125"/>
          </a:xfrm>
          <a:prstGeom prst="rect">
            <a:avLst/>
          </a:prstGeom>
        </p:spPr>
      </p:pic>
      <p:pic>
        <p:nvPicPr>
          <p:cNvPr id="6" name="Image 7" descr="preencoded.png">
            <a:extLst>
              <a:ext uri="{FF2B5EF4-FFF2-40B4-BE49-F238E27FC236}">
                <a16:creationId xmlns:a16="http://schemas.microsoft.com/office/drawing/2014/main" id="{F50136F5-E19E-2D6F-F87A-6055895556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981575" y="7791450"/>
            <a:ext cx="4991100" cy="866775"/>
          </a:xfrm>
          <a:prstGeom prst="rect">
            <a:avLst/>
          </a:prstGeom>
        </p:spPr>
      </p:pic>
      <p:pic>
        <p:nvPicPr>
          <p:cNvPr id="7" name="Image 8" descr="preencoded.png">
            <a:extLst>
              <a:ext uri="{FF2B5EF4-FFF2-40B4-BE49-F238E27FC236}">
                <a16:creationId xmlns:a16="http://schemas.microsoft.com/office/drawing/2014/main" id="{91D30702-1DC5-02D2-A247-6A5F780412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486400" y="7391400"/>
            <a:ext cx="4000500" cy="400050"/>
          </a:xfrm>
          <a:prstGeom prst="rect">
            <a:avLst/>
          </a:prstGeom>
        </p:spPr>
      </p:pic>
      <p:pic>
        <p:nvPicPr>
          <p:cNvPr id="8" name="Image 9" descr="preencoded.png">
            <a:extLst>
              <a:ext uri="{FF2B5EF4-FFF2-40B4-BE49-F238E27FC236}">
                <a16:creationId xmlns:a16="http://schemas.microsoft.com/office/drawing/2014/main" id="{A76D56BE-3A27-D9EC-B986-895BECE7DA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729288" y="6534150"/>
            <a:ext cx="3500438" cy="857250"/>
          </a:xfrm>
          <a:prstGeom prst="rect">
            <a:avLst/>
          </a:prstGeom>
        </p:spPr>
      </p:pic>
      <p:pic>
        <p:nvPicPr>
          <p:cNvPr id="9" name="Image 10" descr="preencoded.png">
            <a:extLst>
              <a:ext uri="{FF2B5EF4-FFF2-40B4-BE49-F238E27FC236}">
                <a16:creationId xmlns:a16="http://schemas.microsoft.com/office/drawing/2014/main" id="{5F0F36A2-B42B-3ED2-A1C4-366C04F581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219825" y="5676900"/>
            <a:ext cx="2519363" cy="857250"/>
          </a:xfrm>
          <a:prstGeom prst="rect">
            <a:avLst/>
          </a:prstGeom>
        </p:spPr>
      </p:pic>
      <p:pic>
        <p:nvPicPr>
          <p:cNvPr id="10" name="Image 11" descr="preencoded.png">
            <a:extLst>
              <a:ext uri="{FF2B5EF4-FFF2-40B4-BE49-F238E27FC236}">
                <a16:creationId xmlns:a16="http://schemas.microsoft.com/office/drawing/2014/main" id="{5E3452DF-3CCA-D429-CC77-1B59B816D4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43050" y="6515100"/>
            <a:ext cx="4486275" cy="38100"/>
          </a:xfrm>
          <a:prstGeom prst="rect">
            <a:avLst/>
          </a:prstGeom>
        </p:spPr>
      </p:pic>
      <p:pic>
        <p:nvPicPr>
          <p:cNvPr id="11" name="Image 12" descr="preencoded.png">
            <a:extLst>
              <a:ext uri="{FF2B5EF4-FFF2-40B4-BE49-F238E27FC236}">
                <a16:creationId xmlns:a16="http://schemas.microsoft.com/office/drawing/2014/main" id="{A0570404-B02F-E8D1-E579-81416F5B15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543050" y="7372350"/>
            <a:ext cx="3990975" cy="38100"/>
          </a:xfrm>
          <a:prstGeom prst="rect">
            <a:avLst/>
          </a:prstGeom>
        </p:spPr>
      </p:pic>
      <p:pic>
        <p:nvPicPr>
          <p:cNvPr id="12" name="Image 13" descr="preencoded.png">
            <a:extLst>
              <a:ext uri="{FF2B5EF4-FFF2-40B4-BE49-F238E27FC236}">
                <a16:creationId xmlns:a16="http://schemas.microsoft.com/office/drawing/2014/main" id="{282176D8-2508-BC03-62DD-04ABBFCCB5F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543050" y="7772400"/>
            <a:ext cx="3771900" cy="38100"/>
          </a:xfrm>
          <a:prstGeom prst="rect">
            <a:avLst/>
          </a:prstGeom>
        </p:spPr>
      </p:pic>
      <p:pic>
        <p:nvPicPr>
          <p:cNvPr id="13" name="Image 14" descr="preencoded.png">
            <a:extLst>
              <a:ext uri="{FF2B5EF4-FFF2-40B4-BE49-F238E27FC236}">
                <a16:creationId xmlns:a16="http://schemas.microsoft.com/office/drawing/2014/main" id="{1D3036EF-5DA1-E262-7881-919C9B34B30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543050" y="8639175"/>
            <a:ext cx="3305175" cy="38100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26FEA6AE-8A7C-9C55-1C18-0F6D5FCF3D5B}"/>
              </a:ext>
            </a:extLst>
          </p:cNvPr>
          <p:cNvSpPr/>
          <p:nvPr/>
        </p:nvSpPr>
        <p:spPr>
          <a:xfrm>
            <a:off x="1524000" y="1000125"/>
            <a:ext cx="90525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225" dirty="0">
                <a:solidFill>
                  <a:srgbClr val="FFFFFF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DATA-DRIVEN ПОДХОД</a:t>
            </a:r>
            <a:endParaRPr lang="en-US" sz="42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63B07A84-8CA1-0923-C4BB-94E51CC91D6E}"/>
              </a:ext>
            </a:extLst>
          </p:cNvPr>
          <p:cNvSpPr/>
          <p:nvPr/>
        </p:nvSpPr>
        <p:spPr>
          <a:xfrm>
            <a:off x="2133600" y="2453640"/>
            <a:ext cx="10604280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750"/>
              </a:spcAft>
              <a:buNone/>
            </a:pPr>
            <a:r>
              <a:rPr lang="en-US" sz="270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— это способ управления бизнесом, основанный на анализе данных (решения и стратегия аргументированы цифрами)</a:t>
            </a:r>
            <a:endParaRPr lang="en-US" sz="27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0D2DEAEC-B833-ADE0-F70C-0D5FA87233F8}"/>
              </a:ext>
            </a:extLst>
          </p:cNvPr>
          <p:cNvSpPr/>
          <p:nvPr/>
        </p:nvSpPr>
        <p:spPr>
          <a:xfrm>
            <a:off x="1524000" y="4400550"/>
            <a:ext cx="41719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THE DATA-DRIVEN
HIERARCHY OF NEEDS</a:t>
            </a:r>
            <a:endParaRPr lang="en-US" sz="27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41B8A755-A387-8663-AF57-C5FC79B5BAFF}"/>
              </a:ext>
            </a:extLst>
          </p:cNvPr>
          <p:cNvSpPr/>
          <p:nvPr/>
        </p:nvSpPr>
        <p:spPr>
          <a:xfrm>
            <a:off x="4724400" y="8715375"/>
            <a:ext cx="55149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INSTRUMENTATION, LOGGING, SENSORS,
EXTERNAL DATA, USER GENERATED CONTENT</a:t>
            </a:r>
            <a:endParaRPr lang="en-US" sz="135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1F9E70F0-FE8D-966B-737E-C504EB2D6267}"/>
              </a:ext>
            </a:extLst>
          </p:cNvPr>
          <p:cNvSpPr/>
          <p:nvPr/>
        </p:nvSpPr>
        <p:spPr>
          <a:xfrm>
            <a:off x="5114925" y="7858125"/>
            <a:ext cx="4743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RELIABLE DATA FLOW, INFRASTRUCTURE, 
PIPELINES, ETL, STRUCTURED AND 
UNSTRUCTURED DATA STORAGE</a:t>
            </a:r>
            <a:endParaRPr lang="en-US" sz="135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FF40064A-8C5A-B9DA-804D-E3C21C21679D}"/>
              </a:ext>
            </a:extLst>
          </p:cNvPr>
          <p:cNvSpPr/>
          <p:nvPr/>
        </p:nvSpPr>
        <p:spPr>
          <a:xfrm>
            <a:off x="5772150" y="7477125"/>
            <a:ext cx="3448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CLEANING, ANOMALY DETECTION, PREP</a:t>
            </a:r>
            <a:endParaRPr lang="en-US" sz="135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512835A1-5D99-AB87-8147-2BC8FEFE9442}"/>
              </a:ext>
            </a:extLst>
          </p:cNvPr>
          <p:cNvSpPr/>
          <p:nvPr/>
        </p:nvSpPr>
        <p:spPr>
          <a:xfrm>
            <a:off x="6038850" y="6591300"/>
            <a:ext cx="2895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ANALYTICS, METRICS, SEGMENTS, AGGREGATES, FEATURES, TRAINING DATA</a:t>
            </a:r>
            <a:endParaRPr lang="en-US" sz="1350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117F2361-2D9A-E131-6B1E-38239F9D5731}"/>
              </a:ext>
            </a:extLst>
          </p:cNvPr>
          <p:cNvSpPr/>
          <p:nvPr/>
        </p:nvSpPr>
        <p:spPr>
          <a:xfrm>
            <a:off x="7058025" y="4781550"/>
            <a:ext cx="8953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AI, 
DEEP
LEARNING</a:t>
            </a:r>
            <a:endParaRPr lang="en-US" sz="135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39B9D43F-7201-2332-9880-A5448C458B1D}"/>
              </a:ext>
            </a:extLst>
          </p:cNvPr>
          <p:cNvSpPr/>
          <p:nvPr/>
        </p:nvSpPr>
        <p:spPr>
          <a:xfrm>
            <a:off x="6353175" y="5734050"/>
            <a:ext cx="2305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A/B TESTING, EXPERIMENTATION, SIMPLE ML ALGORITHMS</a:t>
            </a:r>
            <a:endParaRPr lang="en-US" sz="1350" dirty="0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8A660A1E-3A0E-13E2-8566-D78DB4B02761}"/>
              </a:ext>
            </a:extLst>
          </p:cNvPr>
          <p:cNvSpPr/>
          <p:nvPr/>
        </p:nvSpPr>
        <p:spPr>
          <a:xfrm>
            <a:off x="1524000" y="6753225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Aggregate / Label</a:t>
            </a:r>
            <a:endParaRPr lang="en-US" sz="1950" dirty="0"/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51C0CEFA-692E-B385-9919-6BAB05CC57FD}"/>
              </a:ext>
            </a:extLst>
          </p:cNvPr>
          <p:cNvSpPr/>
          <p:nvPr/>
        </p:nvSpPr>
        <p:spPr>
          <a:xfrm>
            <a:off x="1524000" y="5924550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Learn / Optimize</a:t>
            </a:r>
            <a:endParaRPr lang="en-US" sz="1950" dirty="0"/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F5518302-4566-9242-D1CD-32C3872D2C47}"/>
              </a:ext>
            </a:extLst>
          </p:cNvPr>
          <p:cNvSpPr/>
          <p:nvPr/>
        </p:nvSpPr>
        <p:spPr>
          <a:xfrm>
            <a:off x="1524000" y="7381875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Explore / Transform</a:t>
            </a:r>
            <a:endParaRPr lang="en-US" sz="1950" dirty="0"/>
          </a:p>
        </p:txBody>
      </p:sp>
      <p:sp>
        <p:nvSpPr>
          <p:cNvPr id="26" name="Text 12">
            <a:extLst>
              <a:ext uri="{FF2B5EF4-FFF2-40B4-BE49-F238E27FC236}">
                <a16:creationId xmlns:a16="http://schemas.microsoft.com/office/drawing/2014/main" id="{76642D3F-4F4D-5F3D-E39F-A138BFB59D39}"/>
              </a:ext>
            </a:extLst>
          </p:cNvPr>
          <p:cNvSpPr/>
          <p:nvPr/>
        </p:nvSpPr>
        <p:spPr>
          <a:xfrm>
            <a:off x="1524000" y="8020050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Move / Store</a:t>
            </a:r>
            <a:endParaRPr lang="en-US" sz="1950" dirty="0"/>
          </a:p>
        </p:txBody>
      </p:sp>
      <p:sp>
        <p:nvSpPr>
          <p:cNvPr id="27" name="Text 13">
            <a:extLst>
              <a:ext uri="{FF2B5EF4-FFF2-40B4-BE49-F238E27FC236}">
                <a16:creationId xmlns:a16="http://schemas.microsoft.com/office/drawing/2014/main" id="{D58C7657-813E-772D-C203-79A22D1B59BF}"/>
              </a:ext>
            </a:extLst>
          </p:cNvPr>
          <p:cNvSpPr/>
          <p:nvPr/>
        </p:nvSpPr>
        <p:spPr>
          <a:xfrm>
            <a:off x="1524000" y="8696325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Collect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DE5AF15-A6EB-F668-E1E6-6E32E77B394A}"/>
              </a:ext>
            </a:extLst>
          </p:cNvPr>
          <p:cNvSpPr/>
          <p:nvPr/>
        </p:nvSpPr>
        <p:spPr>
          <a:xfrm>
            <a:off x="1524000" y="1000125"/>
            <a:ext cx="90525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DATA SCIENCE</a:t>
            </a:r>
            <a:endParaRPr lang="en-US" sz="4200" dirty="0">
              <a:latin typeface="+mj-lt"/>
            </a:endParaRPr>
          </a:p>
          <a:p>
            <a:pPr marL="0" indent="0" algn="l">
              <a:lnSpc>
                <a:spcPts val="4800"/>
              </a:lnSpc>
              <a:buNone/>
            </a:pPr>
            <a:endParaRPr lang="ru-RU" sz="4200" dirty="0"/>
          </a:p>
        </p:txBody>
      </p:sp>
      <p:pic>
        <p:nvPicPr>
          <p:cNvPr id="3" name="Image 3" descr="preencoded.png">
            <a:extLst>
              <a:ext uri="{FF2B5EF4-FFF2-40B4-BE49-F238E27FC236}">
                <a16:creationId xmlns:a16="http://schemas.microsoft.com/office/drawing/2014/main" id="{27FE8187-3A25-EFEE-44BD-0842F99BCE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24000" y="2300508"/>
            <a:ext cx="13941286" cy="5169238"/>
          </a:xfrm>
          <a:prstGeom prst="rect">
            <a:avLst/>
          </a:prstGeom>
        </p:spPr>
      </p:pic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A1F373FC-BB3F-AB65-2A8C-26130BE7E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416010" y="2300508"/>
            <a:ext cx="291488" cy="507184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0DAEA67E-5AF0-189B-6EAD-544EF599AE33}"/>
              </a:ext>
            </a:extLst>
          </p:cNvPr>
          <p:cNvSpPr/>
          <p:nvPr/>
        </p:nvSpPr>
        <p:spPr>
          <a:xfrm>
            <a:off x="1857029" y="2337096"/>
            <a:ext cx="13514782" cy="241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en-US" sz="3200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— </a:t>
            </a:r>
            <a:r>
              <a:rPr lang="ru-RU" sz="3200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это междисциплинарная область, которая включает использование математических и вычислительных методов, статистического анализа и знаний о предметной области для извлечения информации и знаний из данных. </a:t>
            </a:r>
          </a:p>
          <a:p>
            <a:pPr>
              <a:lnSpc>
                <a:spcPct val="125000"/>
              </a:lnSpc>
              <a:spcAft>
                <a:spcPts val="750"/>
              </a:spcAft>
            </a:pPr>
            <a:r>
              <a:rPr lang="ru-RU" sz="3200" b="1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Цель: </a:t>
            </a:r>
            <a:r>
              <a:rPr lang="ru-RU" sz="3200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превратить данные в действенные идеи, которые могут способствовать повышению ценности бизнеса, информационному обеспечению исследований или решению реальных проблем.</a:t>
            </a:r>
          </a:p>
          <a:p>
            <a:pPr>
              <a:lnSpc>
                <a:spcPct val="125000"/>
              </a:lnSpc>
              <a:spcAft>
                <a:spcPts val="750"/>
              </a:spcAft>
            </a:pPr>
            <a:endParaRPr lang="ru-RU" sz="3200" dirty="0">
              <a:solidFill>
                <a:srgbClr val="000000"/>
              </a:solidFill>
              <a:latin typeface="Inter Regular" pitchFamily="34" charset="0"/>
              <a:ea typeface="Inter Regular" pitchFamily="34" charset="-122"/>
              <a:cs typeface="Inter Regular" pitchFamily="34" charset="-120"/>
            </a:endParaRPr>
          </a:p>
          <a:p>
            <a:pPr>
              <a:lnSpc>
                <a:spcPct val="125000"/>
              </a:lnSpc>
              <a:spcAft>
                <a:spcPts val="750"/>
              </a:spcAft>
            </a:pPr>
            <a:endParaRPr lang="ru-RU" sz="3200" dirty="0">
              <a:solidFill>
                <a:srgbClr val="000000"/>
              </a:solidFill>
              <a:latin typeface="Inter Regular" pitchFamily="34" charset="0"/>
              <a:ea typeface="Inter Regular" pitchFamily="34" charset="-122"/>
              <a:cs typeface="Inter Regular" pitchFamily="34" charset="-12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8D1A5F0-DB64-96ED-6225-CCFBD3216709}"/>
              </a:ext>
            </a:extLst>
          </p:cNvPr>
          <p:cNvSpPr/>
          <p:nvPr/>
        </p:nvSpPr>
        <p:spPr>
          <a:xfrm>
            <a:off x="1857029" y="5537054"/>
            <a:ext cx="13118046" cy="241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25000"/>
              </a:lnSpc>
              <a:spcAft>
                <a:spcPts val="750"/>
              </a:spcAft>
            </a:pPr>
            <a:endParaRPr lang="ru-RU" sz="2700" dirty="0">
              <a:solidFill>
                <a:srgbClr val="000000"/>
              </a:solidFill>
              <a:latin typeface="Inter Regular" pitchFamily="34" charset="0"/>
              <a:ea typeface="Inter Regular" pitchFamily="34" charset="-122"/>
              <a:cs typeface="Inter Regular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71DF94B-1965-E598-D181-BF78B120654D}"/>
              </a:ext>
            </a:extLst>
          </p:cNvPr>
          <p:cNvSpPr/>
          <p:nvPr/>
        </p:nvSpPr>
        <p:spPr>
          <a:xfrm>
            <a:off x="1524000" y="1000125"/>
            <a:ext cx="90525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DATA SCIENTIST</a:t>
            </a:r>
            <a:endParaRPr lang="en-US" sz="4200" dirty="0">
              <a:latin typeface="+mj-lt"/>
            </a:endParaRPr>
          </a:p>
          <a:p>
            <a:pPr marL="0" indent="0" algn="l">
              <a:lnSpc>
                <a:spcPts val="4800"/>
              </a:lnSpc>
              <a:buNone/>
            </a:pPr>
            <a:endParaRPr lang="ru-RU" sz="4200" dirty="0"/>
          </a:p>
        </p:txBody>
      </p:sp>
      <p:pic>
        <p:nvPicPr>
          <p:cNvPr id="3" name="Picture 10" descr="FIVE прикупил бумагу в среднесрочную либо долгосрочную перспективу. Доберу.  5-10 лотов и на этом дум">
            <a:extLst>
              <a:ext uri="{FF2B5EF4-FFF2-40B4-BE49-F238E27FC236}">
                <a16:creationId xmlns:a16="http://schemas.microsoft.com/office/drawing/2014/main" id="{B8869430-EB08-9D5A-5936-28C22D16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978" y="1827695"/>
            <a:ext cx="10818044" cy="663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C291BF38-E3D0-BD2E-2E71-0877DE45E1CE}"/>
              </a:ext>
            </a:extLst>
          </p:cNvPr>
          <p:cNvSpPr/>
          <p:nvPr/>
        </p:nvSpPr>
        <p:spPr>
          <a:xfrm>
            <a:off x="1524000" y="1000125"/>
            <a:ext cx="90525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DATA SCIENTIST</a:t>
            </a:r>
            <a:endParaRPr lang="en-US" sz="4200" dirty="0">
              <a:latin typeface="+mj-lt"/>
            </a:endParaRPr>
          </a:p>
          <a:p>
            <a:pPr marL="0" indent="0" algn="l">
              <a:lnSpc>
                <a:spcPts val="4800"/>
              </a:lnSpc>
              <a:buNone/>
            </a:pPr>
            <a:endParaRPr lang="ru-RU" sz="4200" dirty="0"/>
          </a:p>
        </p:txBody>
      </p:sp>
      <p:sp>
        <p:nvSpPr>
          <p:cNvPr id="3" name="Google Shape;185;p12">
            <a:extLst>
              <a:ext uri="{FF2B5EF4-FFF2-40B4-BE49-F238E27FC236}">
                <a16:creationId xmlns:a16="http://schemas.microsoft.com/office/drawing/2014/main" id="{20BE34DD-0FF8-F12F-0B2A-CCB7C45A4A6F}"/>
              </a:ext>
            </a:extLst>
          </p:cNvPr>
          <p:cNvSpPr txBox="1">
            <a:spLocks/>
          </p:cNvSpPr>
          <p:nvPr/>
        </p:nvSpPr>
        <p:spPr>
          <a:xfrm>
            <a:off x="952500" y="1678381"/>
            <a:ext cx="13775150" cy="780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 algn="just">
              <a:spcBef>
                <a:spcPts val="0"/>
              </a:spcBef>
              <a:buSzPts val="1800"/>
              <a:buFont typeface="Arial" pitchFamily="34" charset="0"/>
              <a:buNone/>
            </a:pP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Некоторые из основных задач, выполняемых </a:t>
            </a:r>
            <a:r>
              <a:rPr lang="en-US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data-scientist</a:t>
            </a: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, включают в себя:</a:t>
            </a:r>
          </a:p>
          <a:p>
            <a:pPr marL="457200" indent="0" algn="just">
              <a:spcBef>
                <a:spcPts val="0"/>
              </a:spcBef>
              <a:buSzPts val="1800"/>
              <a:buFont typeface="Arial" pitchFamily="34" charset="0"/>
              <a:buNone/>
            </a:pPr>
            <a:endParaRPr lang="ru-RU" sz="2400" dirty="0">
              <a:solidFill>
                <a:schemeClr val="lt1"/>
              </a:solidFill>
              <a:ea typeface="Play"/>
              <a:cs typeface="Play"/>
              <a:sym typeface="Play"/>
            </a:endParaRPr>
          </a:p>
          <a:p>
            <a:pPr marL="914400" indent="-3048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200"/>
              <a:buFont typeface="Play"/>
              <a:buChar char="-"/>
            </a:pPr>
            <a:r>
              <a:rPr lang="ru-RU" sz="2400" b="1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Сбор данных</a:t>
            </a:r>
          </a:p>
          <a:p>
            <a:pPr marL="914400" indent="0">
              <a:lnSpc>
                <a:spcPct val="115000"/>
              </a:lnSpc>
              <a:spcBef>
                <a:spcPts val="0"/>
              </a:spcBef>
              <a:buSzPts val="1800"/>
              <a:buFont typeface="Arial" pitchFamily="34" charset="0"/>
              <a:buNone/>
            </a:pP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Используют различные методы для сбора данных, включая сбор данных из баз данных, скрапинг веб-сайтов, использование </a:t>
            </a:r>
            <a:r>
              <a:rPr lang="en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API </a:t>
            </a: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и других источников данных.</a:t>
            </a:r>
          </a:p>
          <a:p>
            <a:pPr marL="914400" indent="0">
              <a:lnSpc>
                <a:spcPct val="115000"/>
              </a:lnSpc>
              <a:spcBef>
                <a:spcPts val="0"/>
              </a:spcBef>
              <a:buSzPts val="1800"/>
              <a:buFont typeface="Arial" pitchFamily="34" charset="0"/>
              <a:buNone/>
            </a:pPr>
            <a:endParaRPr lang="ru-RU" sz="2400" dirty="0">
              <a:solidFill>
                <a:schemeClr val="lt1"/>
              </a:solidFill>
              <a:ea typeface="Play"/>
              <a:cs typeface="Play"/>
              <a:sym typeface="Play"/>
            </a:endParaRPr>
          </a:p>
          <a:p>
            <a:pPr marL="914400" indent="-3048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200"/>
              <a:buFont typeface="Play"/>
              <a:buChar char="-"/>
            </a:pPr>
            <a:r>
              <a:rPr lang="ru-RU" sz="2400" b="1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Очистка данных</a:t>
            </a:r>
          </a:p>
          <a:p>
            <a:pPr marL="914400" indent="0">
              <a:lnSpc>
                <a:spcPct val="115000"/>
              </a:lnSpc>
              <a:spcBef>
                <a:spcPts val="0"/>
              </a:spcBef>
              <a:buSzPts val="1800"/>
              <a:buFont typeface="Arial" pitchFamily="34" charset="0"/>
              <a:buNone/>
            </a:pP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Обрабатывают и преобразовывают данные, чтобы они были пригодны для анализа. </a:t>
            </a:r>
          </a:p>
          <a:p>
            <a:pPr marL="914400" indent="0">
              <a:lnSpc>
                <a:spcPct val="115000"/>
              </a:lnSpc>
              <a:spcBef>
                <a:spcPts val="0"/>
              </a:spcBef>
              <a:buSzPts val="1800"/>
              <a:buFont typeface="Arial" pitchFamily="34" charset="0"/>
              <a:buNone/>
            </a:pPr>
            <a:endParaRPr lang="ru-RU" sz="2400" dirty="0">
              <a:solidFill>
                <a:schemeClr val="lt1"/>
              </a:solidFill>
              <a:ea typeface="Play"/>
              <a:cs typeface="Play"/>
              <a:sym typeface="Play"/>
            </a:endParaRPr>
          </a:p>
          <a:p>
            <a:pPr marL="914400" indent="-3048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200"/>
              <a:buFont typeface="Play"/>
              <a:buChar char="-"/>
            </a:pPr>
            <a:r>
              <a:rPr lang="ru-RU" sz="2400" b="1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Анализ данных</a:t>
            </a:r>
            <a:endParaRPr lang="ru-RU" sz="2400" dirty="0">
              <a:solidFill>
                <a:schemeClr val="lt1"/>
              </a:solidFill>
              <a:ea typeface="Play"/>
              <a:cs typeface="Play"/>
              <a:sym typeface="Play"/>
            </a:endParaRPr>
          </a:p>
          <a:p>
            <a:pPr marL="914400" indent="0">
              <a:lnSpc>
                <a:spcPct val="115000"/>
              </a:lnSpc>
              <a:spcBef>
                <a:spcPts val="0"/>
              </a:spcBef>
              <a:buSzPts val="1800"/>
              <a:buFont typeface="Arial" pitchFamily="34" charset="0"/>
              <a:buNone/>
            </a:pP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С помощью статистических методов и алгоритмов машинного обучения идентифицируют паттерны и тенденции в данных.</a:t>
            </a:r>
          </a:p>
          <a:p>
            <a:pPr marL="914400" indent="0">
              <a:lnSpc>
                <a:spcPct val="115000"/>
              </a:lnSpc>
              <a:spcBef>
                <a:spcPts val="0"/>
              </a:spcBef>
              <a:buSzPts val="1800"/>
              <a:buFont typeface="Arial" pitchFamily="34" charset="0"/>
              <a:buNone/>
            </a:pPr>
            <a:endParaRPr lang="ru-RU" sz="2400" dirty="0">
              <a:solidFill>
                <a:schemeClr val="lt1"/>
              </a:solidFill>
              <a:ea typeface="Play"/>
              <a:cs typeface="Play"/>
              <a:sym typeface="Play"/>
            </a:endParaRPr>
          </a:p>
          <a:p>
            <a:pPr marL="914400" indent="-30480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200"/>
              <a:buFont typeface="Play"/>
              <a:buChar char="-"/>
            </a:pPr>
            <a:r>
              <a:rPr lang="ru-RU" sz="2400" b="1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Визуализация данных</a:t>
            </a:r>
          </a:p>
          <a:p>
            <a:pPr marL="914400" indent="0">
              <a:lnSpc>
                <a:spcPct val="115000"/>
              </a:lnSpc>
              <a:spcBef>
                <a:spcPts val="0"/>
              </a:spcBef>
              <a:buSzPts val="1800"/>
              <a:buFont typeface="Arial" pitchFamily="34" charset="0"/>
              <a:buNone/>
            </a:pP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Используют графики, диаграммы, тепловые карты и другие методы визуализации, чтобы представить результаты анализа данных.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Font typeface="Arial" pitchFamily="34" charset="0"/>
              <a:buNone/>
            </a:pPr>
            <a:endParaRPr lang="ru-RU" sz="2400" dirty="0">
              <a:solidFill>
                <a:schemeClr val="lt1"/>
              </a:solidFill>
              <a:ea typeface="Play"/>
              <a:cs typeface="Play"/>
              <a:sym typeface="Play"/>
            </a:endParaRPr>
          </a:p>
          <a:p>
            <a:pPr marL="0" indent="0" algn="just">
              <a:spcBef>
                <a:spcPts val="0"/>
              </a:spcBef>
              <a:buSzPts val="1800"/>
              <a:buFont typeface="Arial" pitchFamily="34" charset="0"/>
              <a:buNone/>
            </a:pPr>
            <a:endParaRPr lang="ru-RU" sz="2800" dirty="0">
              <a:solidFill>
                <a:schemeClr val="lt1"/>
              </a:solidFill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7501" y="202778"/>
            <a:ext cx="1580340" cy="158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D58520D8-4BB2-5C90-F9FA-E1829F032C10}"/>
              </a:ext>
            </a:extLst>
          </p:cNvPr>
          <p:cNvSpPr/>
          <p:nvPr/>
        </p:nvSpPr>
        <p:spPr>
          <a:xfrm>
            <a:off x="1524000" y="1000125"/>
            <a:ext cx="905256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DATA SCIENTIST</a:t>
            </a:r>
            <a:endParaRPr lang="en-US" sz="4200" dirty="0">
              <a:latin typeface="+mj-lt"/>
            </a:endParaRPr>
          </a:p>
          <a:p>
            <a:pPr marL="0" indent="0" algn="l">
              <a:lnSpc>
                <a:spcPts val="4800"/>
              </a:lnSpc>
              <a:buNone/>
            </a:pPr>
            <a:endParaRPr lang="ru-RU" sz="4200" dirty="0"/>
          </a:p>
        </p:txBody>
      </p:sp>
      <p:sp>
        <p:nvSpPr>
          <p:cNvPr id="3" name="Google Shape;185;p12">
            <a:extLst>
              <a:ext uri="{FF2B5EF4-FFF2-40B4-BE49-F238E27FC236}">
                <a16:creationId xmlns:a16="http://schemas.microsoft.com/office/drawing/2014/main" id="{A18BAAF6-67B1-1FC7-2FF8-78327B387FB2}"/>
              </a:ext>
            </a:extLst>
          </p:cNvPr>
          <p:cNvSpPr txBox="1">
            <a:spLocks/>
          </p:cNvSpPr>
          <p:nvPr/>
        </p:nvSpPr>
        <p:spPr>
          <a:xfrm>
            <a:off x="838200" y="1825338"/>
            <a:ext cx="13775150" cy="780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-"/>
            </a:pPr>
            <a:r>
              <a:rPr lang="ru-RU" sz="2400" b="1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Разработка моделей машинного обучения</a:t>
            </a: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Используют модели машинного обучения для классификации, кластеризации, прогнозирования и других задач.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ru-RU" sz="2400" dirty="0">
              <a:solidFill>
                <a:schemeClr val="lt1"/>
              </a:solidFill>
              <a:ea typeface="Play"/>
              <a:cs typeface="Play"/>
              <a:sym typeface="Play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-"/>
            </a:pPr>
            <a:r>
              <a:rPr lang="ru-RU" sz="2400" b="1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Разработка и реализация решений на основе данных</a:t>
            </a: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: </a:t>
            </a: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На основе результатов анализа данных и моделей машинного обучения разрабатывают и реализуют решения на основе данных, такие как системы рекомендаций, аналитические панели и другие приложения.</a:t>
            </a: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ru-RU" sz="2400" b="1" dirty="0">
              <a:solidFill>
                <a:schemeClr val="lt1"/>
              </a:solidFill>
              <a:ea typeface="Play"/>
              <a:cs typeface="Play"/>
              <a:sym typeface="Play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"/>
              <a:buChar char="-"/>
            </a:pPr>
            <a:r>
              <a:rPr lang="ru-RU" sz="2400" b="1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Мониторинг и обновление моделей</a:t>
            </a:r>
            <a:endParaRPr lang="ru-RU" sz="2400" dirty="0">
              <a:solidFill>
                <a:schemeClr val="lt1"/>
              </a:solidFill>
              <a:ea typeface="Play"/>
              <a:cs typeface="Play"/>
              <a:sym typeface="Play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Data-Scientists </a:t>
            </a:r>
            <a:r>
              <a:rPr lang="ru-RU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постоянно мониторят производительность моделей машинного обучения и обновляют их, если это необходимо, чтобы они оставались актуальными и точными.</a:t>
            </a:r>
            <a:endParaRPr lang="ru-RU" sz="1600" dirty="0">
              <a:solidFill>
                <a:schemeClr val="dk1"/>
              </a:solidFill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8106</TotalTime>
  <Words>732</Words>
  <Application>Microsoft Macintosh PowerPoint</Application>
  <PresentationFormat>Произвольный</PresentationFormat>
  <Paragraphs>138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Calibri</vt:lpstr>
      <vt:lpstr>Google Sans</vt:lpstr>
      <vt:lpstr>Inter Black</vt:lpstr>
      <vt:lpstr>Inter Bold</vt:lpstr>
      <vt:lpstr>Inter Extra Bold</vt:lpstr>
      <vt:lpstr>Inter Medium</vt:lpstr>
      <vt:lpstr>Inter Regular</vt:lpstr>
      <vt:lpstr>Play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Марк Хуббатулин</cp:lastModifiedBy>
  <cp:revision>25</cp:revision>
  <dcterms:created xsi:type="dcterms:W3CDTF">2023-05-29T09:08:41Z</dcterms:created>
  <dcterms:modified xsi:type="dcterms:W3CDTF">2024-02-25T20:15:54Z</dcterms:modified>
</cp:coreProperties>
</file>